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3" r:id="rId3"/>
    <p:sldId id="284"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Lst>
  <p:sldSz cx="9144000" cy="5143500" type="screen16x9"/>
  <p:notesSz cx="9144000" cy="51435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0"/>
  </p:normalViewPr>
  <p:slideViewPr>
    <p:cSldViewPr>
      <p:cViewPr varScale="1">
        <p:scale>
          <a:sx n="144" d="100"/>
          <a:sy n="144" d="100"/>
        </p:scale>
        <p:origin x="65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5CEB10D6-04CD-449D-A8DB-54E67EAEC66E}" type="datetimeFigureOut">
              <a:rPr lang="en-US"/>
              <a:t>6/20/2022</a:t>
            </a:fld>
            <a:endParaRPr lang="en-US"/>
          </a:p>
        </p:txBody>
      </p:sp>
      <p:sp>
        <p:nvSpPr>
          <p:cNvPr id="4" name="Slide Image Placehold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5"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A38D5BFB-CE13-41AE-B5C5-36E2ED620D9F}" type="slidenum">
              <a:rPr lang="en-US"/>
              <a:t>‹Nº›</a:t>
            </a:fld>
            <a:endParaRPr lang="en-US"/>
          </a:p>
        </p:txBody>
      </p:sp>
    </p:spTree>
  </p:cSld>
  <p:clrMap bg1="lt1" tx1="dk1" bg2="lt2" tx2="dk2" accent1="accent1" accent2="accent2" accent3="accent3" accent4="accent4" accent5="accent5" accent6="accent6" hlink="hlink" folHlink="folHlink"/>
  <p:notesStyle>
    <a:lvl1pPr marL="0" algn="l" defTabSz="685800">
      <a:defRPr sz="900">
        <a:solidFill>
          <a:schemeClr val="tx1"/>
        </a:solidFill>
        <a:latin typeface="+mn-lt"/>
        <a:ea typeface="+mn-ea"/>
        <a:cs typeface="+mn-cs"/>
      </a:defRPr>
    </a:lvl1pPr>
    <a:lvl2pPr marL="342900" algn="l" defTabSz="685800">
      <a:defRPr sz="900">
        <a:solidFill>
          <a:schemeClr val="tx1"/>
        </a:solidFill>
        <a:latin typeface="+mn-lt"/>
        <a:ea typeface="+mn-ea"/>
        <a:cs typeface="+mn-cs"/>
      </a:defRPr>
    </a:lvl2pPr>
    <a:lvl3pPr marL="685800" algn="l" defTabSz="685800">
      <a:defRPr sz="900">
        <a:solidFill>
          <a:schemeClr val="tx1"/>
        </a:solidFill>
        <a:latin typeface="+mn-lt"/>
        <a:ea typeface="+mn-ea"/>
        <a:cs typeface="+mn-cs"/>
      </a:defRPr>
    </a:lvl3pPr>
    <a:lvl4pPr marL="1028700" algn="l" defTabSz="685800">
      <a:defRPr sz="900">
        <a:solidFill>
          <a:schemeClr val="tx1"/>
        </a:solidFill>
        <a:latin typeface="+mn-lt"/>
        <a:ea typeface="+mn-ea"/>
        <a:cs typeface="+mn-cs"/>
      </a:defRPr>
    </a:lvl4pPr>
    <a:lvl5pPr marL="1371600" algn="l" defTabSz="685800">
      <a:defRPr sz="900">
        <a:solidFill>
          <a:schemeClr val="tx1"/>
        </a:solidFill>
        <a:latin typeface="+mn-lt"/>
        <a:ea typeface="+mn-ea"/>
        <a:cs typeface="+mn-cs"/>
      </a:defRPr>
    </a:lvl5pPr>
    <a:lvl6pPr marL="1714500" algn="l" defTabSz="685800">
      <a:defRPr sz="900">
        <a:solidFill>
          <a:schemeClr val="tx1"/>
        </a:solidFill>
        <a:latin typeface="+mn-lt"/>
        <a:ea typeface="+mn-ea"/>
        <a:cs typeface="+mn-cs"/>
      </a:defRPr>
    </a:lvl6pPr>
    <a:lvl7pPr marL="2057400" algn="l" defTabSz="685800">
      <a:defRPr sz="900">
        <a:solidFill>
          <a:schemeClr val="tx1"/>
        </a:solidFill>
        <a:latin typeface="+mn-lt"/>
        <a:ea typeface="+mn-ea"/>
        <a:cs typeface="+mn-cs"/>
      </a:defRPr>
    </a:lvl7pPr>
    <a:lvl8pPr marL="2400300" algn="l" defTabSz="685800">
      <a:defRPr sz="900">
        <a:solidFill>
          <a:schemeClr val="tx1"/>
        </a:solidFill>
        <a:latin typeface="+mn-lt"/>
        <a:ea typeface="+mn-ea"/>
        <a:cs typeface="+mn-cs"/>
      </a:defRPr>
    </a:lvl8pPr>
    <a:lvl9pPr marL="2743200" algn="l" defTabSz="685800">
      <a:defRPr sz="9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GB"/>
              <a:t>Main slide:</a:t>
            </a:r>
            <a:endParaRPr/>
          </a:p>
          <a:p>
            <a:pPr>
              <a:defRPr/>
            </a:pPr>
            <a:r>
              <a:rPr lang="en-GB"/>
              <a:t>- There are 2 layered images. To select bottom image and replace it, click on image, select </a:t>
            </a:r>
            <a:r>
              <a:rPr lang="en-US"/>
              <a:t>“P</a:t>
            </a:r>
            <a:r>
              <a:rPr lang="en-GB"/>
              <a:t>icture Format” in ribbon, then “Select(ion) Pane” in “Arrange” tab. Select picture in the column on the right (Picture 4), move or right click, then “Change Picture”</a:t>
            </a:r>
            <a:endParaRPr lang="en-US"/>
          </a:p>
        </p:txBody>
      </p:sp>
      <p:sp>
        <p:nvSpPr>
          <p:cNvPr id="4" name="Slide Number Placeholder 3"/>
          <p:cNvSpPr>
            <a:spLocks noGrp="1"/>
          </p:cNvSpPr>
          <p:nvPr>
            <p:ph type="sldNum" sz="quarter" idx="5"/>
          </p:nvPr>
        </p:nvSpPr>
        <p:spPr bwMode="auto"/>
        <p:txBody>
          <a:bodyPr/>
          <a:lstStyle/>
          <a:p>
            <a:pPr>
              <a:defRPr/>
            </a:pPr>
            <a:fld id="{A38D5BFB-CE13-41AE-B5C5-36E2ED620D9F}"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a:t>David Wiley has dubbed these </a:t>
            </a:r>
            <a:r>
              <a:rPr lang="en-US" i="1" dirty="0"/>
              <a:t>assignments</a:t>
            </a:r>
            <a:r>
              <a:rPr lang="en-US" dirty="0"/>
              <a:t> “</a:t>
            </a:r>
            <a:r>
              <a:rPr lang="en-US" i="1" dirty="0"/>
              <a:t>disposable</a:t>
            </a:r>
            <a:r>
              <a:rPr lang="en-US" dirty="0"/>
              <a:t>” because they “add no value to the world— after a student spends three hours creating it, a teacher spends 30 minutes grading it, and then the student throws it away.”</a:t>
            </a:r>
          </a:p>
          <a:p>
            <a:pPr marL="171450" indent="-171450">
              <a:buFontTx/>
              <a:buChar char="-"/>
            </a:pPr>
            <a:r>
              <a:rPr lang="en-US" dirty="0"/>
              <a:t>“renewable assignments” that add value to the world (in and/or outside of the course) after they are completed. What the students produce through their coursework can be useful to and usable by fellow students, the instructor, and others. Examples include:</a:t>
            </a:r>
          </a:p>
          <a:p>
            <a:pPr marL="171450" indent="-171450">
              <a:buFontTx/>
              <a:buChar char="-"/>
            </a:pPr>
            <a:endParaRPr lang="en-US" dirty="0"/>
          </a:p>
          <a:p>
            <a:pPr marL="171450" indent="-171450">
              <a:buFontTx/>
              <a:buChar char="-"/>
            </a:pPr>
            <a:endParaRPr lang="en-US" dirty="0"/>
          </a:p>
          <a:p>
            <a:endParaRPr lang="en-US" dirty="0"/>
          </a:p>
          <a:p>
            <a:endParaRPr lang="de-DE" dirty="0"/>
          </a:p>
        </p:txBody>
      </p:sp>
      <p:sp>
        <p:nvSpPr>
          <p:cNvPr id="4" name="Foliennummernplatzhalter 3"/>
          <p:cNvSpPr>
            <a:spLocks noGrp="1"/>
          </p:cNvSpPr>
          <p:nvPr>
            <p:ph type="sldNum" sz="quarter" idx="10"/>
          </p:nvPr>
        </p:nvSpPr>
        <p:spPr/>
        <p:txBody>
          <a:bodyPr/>
          <a:lstStyle/>
          <a:p>
            <a:fld id="{AE9C4F2D-6E60-4565-A9D0-41D86455E3CF}" type="slidenum">
              <a:rPr lang="de-DE" smtClean="0"/>
              <a:t>14</a:t>
            </a:fld>
            <a:endParaRPr lang="de-DE"/>
          </a:p>
        </p:txBody>
      </p:sp>
    </p:spTree>
    <p:extLst>
      <p:ext uri="{BB962C8B-B14F-4D97-AF65-F5344CB8AC3E}">
        <p14:creationId xmlns:p14="http://schemas.microsoft.com/office/powerpoint/2010/main" val="2740659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a:t>David Wiley has dubbed these </a:t>
            </a:r>
            <a:r>
              <a:rPr lang="en-US" i="1" dirty="0"/>
              <a:t>assignments</a:t>
            </a:r>
            <a:r>
              <a:rPr lang="en-US" dirty="0"/>
              <a:t> “</a:t>
            </a:r>
            <a:r>
              <a:rPr lang="en-US" i="1" dirty="0"/>
              <a:t>disposable</a:t>
            </a:r>
            <a:r>
              <a:rPr lang="en-US" dirty="0"/>
              <a:t>” because they “add no value to the world— after a student spends three hours creating it, a teacher spends 30 minutes grading it, and then the student throws it away.”</a:t>
            </a:r>
          </a:p>
          <a:p>
            <a:pPr marL="171450" indent="-171450">
              <a:buFontTx/>
              <a:buChar char="-"/>
            </a:pPr>
            <a:r>
              <a:rPr lang="en-US" dirty="0"/>
              <a:t>“renewable assignments” that add value to the world (in and/or outside of the course) after they are completed. What the students produce through their coursework can be useful to and usable by fellow students, the instructor, and others. Examples include:</a:t>
            </a:r>
          </a:p>
          <a:p>
            <a:pPr marL="171450" indent="-171450">
              <a:buFontTx/>
              <a:buChar char="-"/>
            </a:pPr>
            <a:endParaRPr lang="en-US" dirty="0"/>
          </a:p>
          <a:p>
            <a:pPr marL="171450" indent="-171450">
              <a:buFontTx/>
              <a:buChar char="-"/>
            </a:pPr>
            <a:endParaRPr lang="en-US" dirty="0"/>
          </a:p>
          <a:p>
            <a:endParaRPr lang="en-US" dirty="0"/>
          </a:p>
          <a:p>
            <a:endParaRPr lang="de-DE" dirty="0"/>
          </a:p>
        </p:txBody>
      </p:sp>
      <p:sp>
        <p:nvSpPr>
          <p:cNvPr id="4" name="Foliennummernplatzhalter 3"/>
          <p:cNvSpPr>
            <a:spLocks noGrp="1"/>
          </p:cNvSpPr>
          <p:nvPr>
            <p:ph type="sldNum" sz="quarter" idx="10"/>
          </p:nvPr>
        </p:nvSpPr>
        <p:spPr/>
        <p:txBody>
          <a:bodyPr/>
          <a:lstStyle/>
          <a:p>
            <a:fld id="{AE9C4F2D-6E60-4565-A9D0-41D86455E3CF}" type="slidenum">
              <a:rPr lang="de-DE" smtClean="0"/>
              <a:t>15</a:t>
            </a:fld>
            <a:endParaRPr lang="de-DE"/>
          </a:p>
        </p:txBody>
      </p:sp>
    </p:spTree>
    <p:extLst>
      <p:ext uri="{BB962C8B-B14F-4D97-AF65-F5344CB8AC3E}">
        <p14:creationId xmlns:p14="http://schemas.microsoft.com/office/powerpoint/2010/main" val="227914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a:t>
            </a:r>
            <a:r>
              <a:rPr lang="de-DE" baseline="0" dirty="0"/>
              <a:t> von OER Policy </a:t>
            </a:r>
          </a:p>
          <a:p>
            <a:r>
              <a:rPr lang="de-DE" baseline="0" dirty="0"/>
              <a:t>Universität </a:t>
            </a:r>
            <a:r>
              <a:rPr lang="de-DE" baseline="0" dirty="0" err="1"/>
              <a:t>Paussau</a:t>
            </a:r>
            <a:r>
              <a:rPr lang="de-DE" baseline="0" dirty="0"/>
              <a:t> </a:t>
            </a:r>
          </a:p>
          <a:p>
            <a:r>
              <a:rPr lang="de-DE" baseline="0" dirty="0"/>
              <a:t>Universität Graz</a:t>
            </a:r>
            <a:endParaRPr lang="de-DE" dirty="0"/>
          </a:p>
        </p:txBody>
      </p:sp>
      <p:sp>
        <p:nvSpPr>
          <p:cNvPr id="4" name="Foliennummernplatzhalter 3"/>
          <p:cNvSpPr>
            <a:spLocks noGrp="1"/>
          </p:cNvSpPr>
          <p:nvPr>
            <p:ph type="sldNum" sz="quarter" idx="10"/>
          </p:nvPr>
        </p:nvSpPr>
        <p:spPr/>
        <p:txBody>
          <a:bodyPr/>
          <a:lstStyle/>
          <a:p>
            <a:fld id="{AE9C4F2D-6E60-4565-A9D0-41D86455E3CF}" type="slidenum">
              <a:rPr lang="de-DE" smtClean="0"/>
              <a:t>17</a:t>
            </a:fld>
            <a:endParaRPr lang="de-DE"/>
          </a:p>
        </p:txBody>
      </p:sp>
    </p:spTree>
    <p:extLst>
      <p:ext uri="{BB962C8B-B14F-4D97-AF65-F5344CB8AC3E}">
        <p14:creationId xmlns:p14="http://schemas.microsoft.com/office/powerpoint/2010/main" val="130683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de-DE" altLang="de-DE" dirty="0"/>
              <a:t>Wie hat man sich früher die Zukunft</a:t>
            </a:r>
            <a:r>
              <a:rPr lang="de-DE" altLang="de-DE" baseline="0" dirty="0"/>
              <a:t> des Lernens vorgestellt </a:t>
            </a:r>
            <a:endParaRPr lang="de-DE" altLang="de-DE" dirty="0"/>
          </a:p>
          <a:p>
            <a:pPr marL="171450" indent="-171450">
              <a:buFontTx/>
              <a:buChar char="•"/>
            </a:pPr>
            <a:r>
              <a:rPr lang="de-DE" altLang="de-DE" dirty="0"/>
              <a:t>Blick in die Geschichte</a:t>
            </a:r>
          </a:p>
          <a:p>
            <a:pPr marL="171450" indent="-171450">
              <a:buFontTx/>
              <a:buChar char="•"/>
            </a:pPr>
            <a:r>
              <a:rPr lang="de-DE" altLang="de-DE" dirty="0"/>
              <a:t>Bild von 1901/1910 aus Frankreich: Schule im 21. Jahrhundert</a:t>
            </a:r>
          </a:p>
        </p:txBody>
      </p:sp>
      <p:sp>
        <p:nvSpPr>
          <p:cNvPr id="122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EADF0DE-2C4A-468B-87D9-BB39726E1068}" type="slidenum">
              <a:rPr lang="de-DE" altLang="de-DE" smtClean="0"/>
              <a:pPr/>
              <a:t>2</a:t>
            </a:fld>
            <a:endParaRPr lang="de-DE" altLang="de-DE"/>
          </a:p>
        </p:txBody>
      </p:sp>
    </p:spTree>
    <p:extLst>
      <p:ext uri="{BB962C8B-B14F-4D97-AF65-F5344CB8AC3E}">
        <p14:creationId xmlns:p14="http://schemas.microsoft.com/office/powerpoint/2010/main" val="269866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Lassen</a:t>
            </a:r>
            <a:r>
              <a:rPr lang="de-DE" baseline="0" dirty="0"/>
              <a:t> sie mich eine paar kurze Worte zur </a:t>
            </a:r>
            <a:r>
              <a:rPr lang="de-DE" baseline="0" dirty="0" err="1"/>
              <a:t>Digitalisieurng</a:t>
            </a:r>
            <a:r>
              <a:rPr lang="de-DE" baseline="0" dirty="0"/>
              <a:t> an sie richten. </a:t>
            </a:r>
            <a:endParaRPr lang="de-DE" dirty="0"/>
          </a:p>
        </p:txBody>
      </p:sp>
      <p:sp>
        <p:nvSpPr>
          <p:cNvPr id="4" name="Foliennummernplatzhalter 3"/>
          <p:cNvSpPr>
            <a:spLocks noGrp="1"/>
          </p:cNvSpPr>
          <p:nvPr>
            <p:ph type="sldNum" sz="quarter" idx="10"/>
          </p:nvPr>
        </p:nvSpPr>
        <p:spPr/>
        <p:txBody>
          <a:bodyPr/>
          <a:lstStyle/>
          <a:p>
            <a:fld id="{AE9C4F2D-6E60-4565-A9D0-41D86455E3CF}" type="slidenum">
              <a:rPr lang="de-DE" smtClean="0"/>
              <a:t>3</a:t>
            </a:fld>
            <a:endParaRPr lang="de-DE"/>
          </a:p>
        </p:txBody>
      </p:sp>
    </p:spTree>
    <p:extLst>
      <p:ext uri="{BB962C8B-B14F-4D97-AF65-F5344CB8AC3E}">
        <p14:creationId xmlns:p14="http://schemas.microsoft.com/office/powerpoint/2010/main" val="180423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a:extLst>
              <a:ext uri="{FF2B5EF4-FFF2-40B4-BE49-F238E27FC236}">
                <a16:creationId xmlns:a16="http://schemas.microsoft.com/office/drawing/2014/main" id="{128FD657-7111-C346-9380-CBB766FB7E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izenplatzhalter 2">
            <a:extLst>
              <a:ext uri="{FF2B5EF4-FFF2-40B4-BE49-F238E27FC236}">
                <a16:creationId xmlns:a16="http://schemas.microsoft.com/office/drawing/2014/main" id="{F9499E6B-254B-9540-B1B4-FF4EBDED38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dirty="0"/>
              <a:t>Idee des OER oder auch der freien Bildungsmaterialien</a:t>
            </a:r>
            <a:r>
              <a:rPr lang="de-DE" altLang="de-DE" baseline="0" dirty="0"/>
              <a:t>. 2002 von den UNESO geboren </a:t>
            </a:r>
          </a:p>
          <a:p>
            <a:pPr eaLnBrk="1" hangingPunct="1">
              <a:spcBef>
                <a:spcPct val="0"/>
              </a:spcBef>
            </a:pPr>
            <a:endParaRPr lang="de-DE" altLang="de-DE" baseline="0" dirty="0"/>
          </a:p>
          <a:p>
            <a:pPr eaLnBrk="1" hangingPunct="1">
              <a:spcBef>
                <a:spcPct val="0"/>
              </a:spcBef>
            </a:pPr>
            <a:r>
              <a:rPr lang="de-DE" altLang="de-DE" baseline="0" dirty="0"/>
              <a:t>- Es handelt sich um Materialein jeglicher Art</a:t>
            </a:r>
            <a:endParaRPr lang="de-DE" altLang="de-DE" dirty="0"/>
          </a:p>
        </p:txBody>
      </p:sp>
      <p:sp>
        <p:nvSpPr>
          <p:cNvPr id="49155" name="Foliennummernplatzhalter 3">
            <a:extLst>
              <a:ext uri="{FF2B5EF4-FFF2-40B4-BE49-F238E27FC236}">
                <a16:creationId xmlns:a16="http://schemas.microsoft.com/office/drawing/2014/main" id="{A0F4DB90-FF00-C747-BB7D-637ECDA3B6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BDEDAFC-6D3F-8F49-851E-0AD7FC1CD177}" type="slidenum">
              <a:rPr kumimoji="0" lang="de-DE" altLang="de-DE" sz="14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de-DE" altLang="de-DE" sz="14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1057400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3: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3" name="Google Shape;263;p13:notes"/>
          <p:cNvSpPr txBox="1">
            <a:spLocks noGrp="1"/>
          </p:cNvSpPr>
          <p:nvPr>
            <p:ph type="body" idx="1"/>
          </p:nvPr>
        </p:nvSpPr>
        <p:spPr>
          <a:xfrm>
            <a:off x="679768" y="4716661"/>
            <a:ext cx="5438140" cy="4468416"/>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sz="2000" dirty="0"/>
              <a:t>Es sprechen also einige Gründe für die Nutzung von OER</a:t>
            </a:r>
          </a:p>
          <a:p>
            <a:pPr marL="457200" marR="0" lvl="0" indent="-228600" algn="l" rtl="0">
              <a:lnSpc>
                <a:spcPct val="100000"/>
              </a:lnSpc>
              <a:spcBef>
                <a:spcPts val="0"/>
              </a:spcBef>
              <a:spcAft>
                <a:spcPts val="0"/>
              </a:spcAft>
              <a:buSzPts val="1400"/>
              <a:buNone/>
            </a:pPr>
            <a:r>
              <a:rPr lang="de-DE" sz="2000" dirty="0"/>
              <a:t>Kostenargument: Erstellen von Material für den einen Zweck</a:t>
            </a:r>
            <a:r>
              <a:rPr lang="de-DE" sz="2000" baseline="0" dirty="0"/>
              <a:t> in der Lehre oft nicht ausreichend (Siehe Fellows: jemand entwickelt etwas und kein anderer kann es nutzen)</a:t>
            </a:r>
          </a:p>
          <a:p>
            <a:pPr marL="457200" marR="0" lvl="0" indent="-228600" algn="l" rtl="0">
              <a:lnSpc>
                <a:spcPct val="100000"/>
              </a:lnSpc>
              <a:spcBef>
                <a:spcPts val="0"/>
              </a:spcBef>
              <a:spcAft>
                <a:spcPts val="0"/>
              </a:spcAft>
              <a:buSzPts val="1400"/>
              <a:buNone/>
            </a:pPr>
            <a:r>
              <a:rPr lang="de-DE" sz="2000" baseline="0" dirty="0"/>
              <a:t>Pädagogisches: Qualitätssteigerung, Reflektion über Didaktik. Möglichkeit der Überarbeitung: Fehler suchen, Material erweitern </a:t>
            </a:r>
          </a:p>
          <a:p>
            <a:pPr marL="457200" marR="0" lvl="0" indent="-228600" algn="l" rtl="0">
              <a:lnSpc>
                <a:spcPct val="100000"/>
              </a:lnSpc>
              <a:spcBef>
                <a:spcPts val="0"/>
              </a:spcBef>
              <a:spcAft>
                <a:spcPts val="0"/>
              </a:spcAft>
              <a:buSzPts val="1400"/>
              <a:buNone/>
            </a:pPr>
            <a:r>
              <a:rPr lang="de-DE" sz="2000" dirty="0"/>
              <a:t>Reputation in der Lehre durch Sichtbarkeit</a:t>
            </a:r>
          </a:p>
          <a:p>
            <a:pPr marL="457200" marR="0" lvl="0" indent="-228600" algn="l" rtl="0">
              <a:lnSpc>
                <a:spcPct val="100000"/>
              </a:lnSpc>
              <a:spcBef>
                <a:spcPts val="0"/>
              </a:spcBef>
              <a:spcAft>
                <a:spcPts val="0"/>
              </a:spcAft>
              <a:buSzPts val="1400"/>
              <a:buNone/>
            </a:pPr>
            <a:endParaRPr lang="de-DE" sz="2000" dirty="0"/>
          </a:p>
          <a:p>
            <a:pPr marL="457200" marR="0" lvl="0" indent="-228600" algn="l" rtl="0">
              <a:lnSpc>
                <a:spcPct val="100000"/>
              </a:lnSpc>
              <a:spcBef>
                <a:spcPts val="0"/>
              </a:spcBef>
              <a:spcAft>
                <a:spcPts val="0"/>
              </a:spcAft>
              <a:buSzPts val="1400"/>
              <a:buNone/>
            </a:pPr>
            <a:endParaRPr lang="de-DE" sz="2000" dirty="0"/>
          </a:p>
          <a:p>
            <a:pPr marL="457200" marR="0" lvl="0" indent="-228600" algn="l" rtl="0">
              <a:lnSpc>
                <a:spcPct val="100000"/>
              </a:lnSpc>
              <a:spcBef>
                <a:spcPts val="0"/>
              </a:spcBef>
              <a:spcAft>
                <a:spcPts val="0"/>
              </a:spcAft>
              <a:buSzPts val="1400"/>
              <a:buNone/>
            </a:pPr>
            <a:r>
              <a:rPr lang="de-DE" sz="2000" dirty="0"/>
              <a:t>Chief Academic Officer von Lumen Learning, Education Fellow bei Creative </a:t>
            </a:r>
            <a:r>
              <a:rPr lang="de-DE" sz="2000" dirty="0" err="1"/>
              <a:t>Commons</a:t>
            </a:r>
            <a:r>
              <a:rPr lang="de-DE" sz="2000" dirty="0"/>
              <a:t> und der Fakultät für Unterrichtspsychologie an der </a:t>
            </a:r>
            <a:r>
              <a:rPr lang="de-DE" sz="2000" dirty="0" err="1"/>
              <a:t>Brigham</a:t>
            </a:r>
            <a:r>
              <a:rPr lang="de-DE" sz="2000" dirty="0"/>
              <a:t> Young University, wo er zuvor als </a:t>
            </a:r>
            <a:r>
              <a:rPr lang="de-DE" sz="2000" dirty="0" err="1"/>
              <a:t>Associate</a:t>
            </a:r>
            <a:r>
              <a:rPr lang="de-DE" sz="2000" dirty="0"/>
              <a:t> Professor tätig war</a:t>
            </a:r>
            <a:endParaRPr dirty="0"/>
          </a:p>
          <a:p>
            <a:pPr marL="457200" marR="0" lvl="0" indent="-228600" algn="l" rtl="0">
              <a:lnSpc>
                <a:spcPct val="100000"/>
              </a:lnSpc>
              <a:spcBef>
                <a:spcPts val="0"/>
              </a:spcBef>
              <a:spcAft>
                <a:spcPts val="0"/>
              </a:spcAft>
              <a:buSzPts val="1400"/>
              <a:buNone/>
            </a:pPr>
            <a:endParaRPr sz="2000" dirty="0"/>
          </a:p>
          <a:p>
            <a:pPr marL="457200" marR="0" lvl="0" indent="-228600" algn="l" rtl="0">
              <a:lnSpc>
                <a:spcPct val="100000"/>
              </a:lnSpc>
              <a:spcBef>
                <a:spcPts val="0"/>
              </a:spcBef>
              <a:spcAft>
                <a:spcPts val="0"/>
              </a:spcAft>
              <a:buSzPts val="1400"/>
              <a:buNone/>
            </a:pPr>
            <a:r>
              <a:rPr lang="de-DE" sz="2000" dirty="0"/>
              <a:t>Anderen die Chance geben, Material zu nutzen und zu überarbeiten! Hohe Anforderungen an die Lehrenden. Bereitschaft zum Teilen!</a:t>
            </a:r>
            <a:endParaRPr sz="2000" dirty="0"/>
          </a:p>
        </p:txBody>
      </p:sp>
      <p:sp>
        <p:nvSpPr>
          <p:cNvPr id="264" name="Google Shape;264;p13:notes"/>
          <p:cNvSpPr txBox="1">
            <a:spLocks noGrp="1"/>
          </p:cNvSpPr>
          <p:nvPr>
            <p:ph type="sldNum" idx="12"/>
          </p:nvPr>
        </p:nvSpPr>
        <p:spPr>
          <a:xfrm>
            <a:off x="3850442" y="9431598"/>
            <a:ext cx="2945659" cy="496491"/>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de-DE" sz="1400" b="0" i="0" u="none" strike="noStrike" cap="none">
                <a:solidFill>
                  <a:schemeClr val="dk1"/>
                </a:solidFill>
                <a:latin typeface="Calibri"/>
                <a:ea typeface="Calibri"/>
                <a:cs typeface="Calibri"/>
                <a:sym typeface="Calibri"/>
              </a:rPr>
              <a:t>5</a:t>
            </a:fld>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413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Durch</a:t>
            </a:r>
            <a:r>
              <a:rPr lang="de-DE" baseline="0" dirty="0"/>
              <a:t> die Lizenzierung meines Materials kann ich bestimmte Rechte für deren Nutzung festlegen. </a:t>
            </a:r>
          </a:p>
          <a:p>
            <a:pPr marL="171450" indent="-171450">
              <a:buFontTx/>
              <a:buChar char="-"/>
            </a:pPr>
            <a:r>
              <a:rPr lang="de-DE" baseline="0" dirty="0"/>
              <a:t>Gleichzeitig kann ich erkenne, wie ich Materialien nutzen kann</a:t>
            </a:r>
          </a:p>
          <a:p>
            <a:pPr marL="171450" indent="-171450">
              <a:buFontTx/>
              <a:buChar char="-"/>
            </a:pPr>
            <a:r>
              <a:rPr lang="de-DE" baseline="0" dirty="0"/>
              <a:t>Sicherlich hat man im Rahme der Hochschule gewisse Freiheiten, aber auch hier gibt es Einschränken. Werden auch durch die Digitalisierung verschärft. Beispielsweise gab  er früher einen Reader aus Papier im </a:t>
            </a:r>
            <a:r>
              <a:rPr lang="de-DE" baseline="0" dirty="0" err="1"/>
              <a:t>Coypshop</a:t>
            </a:r>
            <a:r>
              <a:rPr lang="de-DE" baseline="0" dirty="0"/>
              <a:t>. War auch Verstoß gegen Urheberrecht.  </a:t>
            </a:r>
          </a:p>
          <a:p>
            <a:pPr marL="171450" indent="-171450">
              <a:buFontTx/>
              <a:buChar char="-"/>
            </a:pPr>
            <a:r>
              <a:rPr lang="de-DE" baseline="0" dirty="0"/>
              <a:t>Aber letztendlich geht es um mehr als Urheberrecht, sondern auch um Formen des Lehrens und Lernens. </a:t>
            </a:r>
            <a:endParaRPr lang="de-DE" dirty="0"/>
          </a:p>
        </p:txBody>
      </p:sp>
      <p:sp>
        <p:nvSpPr>
          <p:cNvPr id="4" name="Foliennummernplatzhalter 3"/>
          <p:cNvSpPr>
            <a:spLocks noGrp="1"/>
          </p:cNvSpPr>
          <p:nvPr>
            <p:ph type="sldNum" sz="quarter" idx="10"/>
          </p:nvPr>
        </p:nvSpPr>
        <p:spPr/>
        <p:txBody>
          <a:bodyPr/>
          <a:lstStyle/>
          <a:p>
            <a:fld id="{AE9C4F2D-6E60-4565-A9D0-41D86455E3CF}" type="slidenum">
              <a:rPr lang="de-DE" smtClean="0"/>
              <a:t>6</a:t>
            </a:fld>
            <a:endParaRPr lang="de-DE"/>
          </a:p>
        </p:txBody>
      </p:sp>
    </p:spTree>
    <p:extLst>
      <p:ext uri="{BB962C8B-B14F-4D97-AF65-F5344CB8AC3E}">
        <p14:creationId xmlns:p14="http://schemas.microsoft.com/office/powerpoint/2010/main" val="2522427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olienbildplatzhalter 1">
            <a:extLst>
              <a:ext uri="{FF2B5EF4-FFF2-40B4-BE49-F238E27FC236}">
                <a16:creationId xmlns:a16="http://schemas.microsoft.com/office/drawing/2014/main" id="{872CC069-EC73-1749-9514-2175F2CBF8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izenplatzhalter 2">
            <a:extLst>
              <a:ext uri="{FF2B5EF4-FFF2-40B4-BE49-F238E27FC236}">
                <a16:creationId xmlns:a16="http://schemas.microsoft.com/office/drawing/2014/main" id="{C16D8CC5-2150-E242-BEF0-C6AFFF54FA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dirty="0"/>
              <a:t>- Dies ist eine vereinfachte</a:t>
            </a:r>
            <a:r>
              <a:rPr lang="de-DE" altLang="de-DE" baseline="0" dirty="0"/>
              <a:t> Darstellung der Lizensierung. Hier können Sie anhand einer Zugfahrt einfach mal schauen, welche Form der Lizensierung für Sie in Frage käme?</a:t>
            </a:r>
            <a:endParaRPr lang="de-DE" altLang="de-DE" dirty="0"/>
          </a:p>
        </p:txBody>
      </p:sp>
      <p:sp>
        <p:nvSpPr>
          <p:cNvPr id="75779" name="Foliennummernplatzhalter 3">
            <a:extLst>
              <a:ext uri="{FF2B5EF4-FFF2-40B4-BE49-F238E27FC236}">
                <a16:creationId xmlns:a16="http://schemas.microsoft.com/office/drawing/2014/main" id="{49D991F1-F390-C140-8D31-C423CE4C3D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B627EB8-44CF-8946-95A8-400CF8FBCADA}" type="slidenum">
              <a:rPr lang="de-DE" altLang="de-DE" smtClean="0"/>
              <a:pPr/>
              <a:t>7</a:t>
            </a:fld>
            <a:endParaRPr lang="de-DE" altLang="de-DE"/>
          </a:p>
        </p:txBody>
      </p:sp>
    </p:spTree>
    <p:extLst>
      <p:ext uri="{BB962C8B-B14F-4D97-AF65-F5344CB8AC3E}">
        <p14:creationId xmlns:p14="http://schemas.microsoft.com/office/powerpoint/2010/main" val="137241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Hier</a:t>
            </a:r>
            <a:r>
              <a:rPr lang="de-DE" baseline="0" dirty="0"/>
              <a:t> sind wir jetzt bei der Frage nach dem Mehrwert!</a:t>
            </a:r>
            <a:endParaRPr lang="de-DE" dirty="0"/>
          </a:p>
          <a:p>
            <a:pPr marL="171450" indent="-171450">
              <a:buFontTx/>
              <a:buChar char="-"/>
            </a:pPr>
            <a:r>
              <a:rPr lang="de-DE" dirty="0"/>
              <a:t>Ok. Nach dieser</a:t>
            </a:r>
            <a:r>
              <a:rPr lang="de-DE" baseline="0" dirty="0"/>
              <a:t> kurzen Einführung in die OER-Lizenzen stellt sich dann die Frage: Was bedeuten OER dann eigentlich für meine Hochschullehre?</a:t>
            </a:r>
          </a:p>
          <a:p>
            <a:pPr marL="171450" indent="-171450">
              <a:buFontTx/>
              <a:buChar char="-"/>
            </a:pPr>
            <a:r>
              <a:rPr lang="de-DE" baseline="0" dirty="0"/>
              <a:t>Erstmal ist sicherlich festzuhalten, dass, wie bereits der Name sagt, OER primär Ressourcen darstellen und kein pädagogisches Modell.</a:t>
            </a: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AE9C4F2D-6E60-4565-A9D0-41D86455E3CF}" type="slidenum">
              <a:rPr lang="de-DE" smtClean="0"/>
              <a:t>8</a:t>
            </a:fld>
            <a:endParaRPr lang="de-DE"/>
          </a:p>
        </p:txBody>
      </p:sp>
    </p:spTree>
    <p:extLst>
      <p:ext uri="{BB962C8B-B14F-4D97-AF65-F5344CB8AC3E}">
        <p14:creationId xmlns:p14="http://schemas.microsoft.com/office/powerpoint/2010/main" val="2419967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Ein großer Vorteil ist sicherlich der rechtssichere</a:t>
            </a:r>
            <a:r>
              <a:rPr lang="de-DE" baseline="0" dirty="0"/>
              <a:t> Einsatz von Materialien. </a:t>
            </a:r>
          </a:p>
          <a:p>
            <a:pPr marL="171450" indent="-171450">
              <a:buFontTx/>
              <a:buChar char="-"/>
            </a:pPr>
            <a:r>
              <a:rPr lang="de-DE" baseline="0" dirty="0"/>
              <a:t>Ich will hier nicht einschüchtern und sie damit überzeugen, dass wir grundsätzlich alle das Urheberrecht verletzen. </a:t>
            </a:r>
          </a:p>
          <a:p>
            <a:pPr marL="171450" indent="-171450">
              <a:buFontTx/>
              <a:buChar char="-"/>
            </a:pPr>
            <a:r>
              <a:rPr lang="de-DE" baseline="0" dirty="0"/>
              <a:t>Aber sicherlich wirkt es für viele Lehr-/Lernsituationen erleichtert. </a:t>
            </a:r>
          </a:p>
          <a:p>
            <a:pPr marL="171450" indent="-171450">
              <a:buFontTx/>
              <a:buChar char="-"/>
            </a:pPr>
            <a:r>
              <a:rPr lang="de-DE" baseline="0" dirty="0"/>
              <a:t>Beispiel meine Präsentation, für die ich nur Bilder mit offener </a:t>
            </a:r>
            <a:r>
              <a:rPr lang="de-DE" baseline="0"/>
              <a:t>Lizenz verwendet habe. </a:t>
            </a:r>
            <a:endParaRPr lang="de-DE" dirty="0"/>
          </a:p>
        </p:txBody>
      </p:sp>
      <p:sp>
        <p:nvSpPr>
          <p:cNvPr id="4" name="Foliennummernplatzhalter 3"/>
          <p:cNvSpPr>
            <a:spLocks noGrp="1"/>
          </p:cNvSpPr>
          <p:nvPr>
            <p:ph type="sldNum" sz="quarter" idx="10"/>
          </p:nvPr>
        </p:nvSpPr>
        <p:spPr/>
        <p:txBody>
          <a:bodyPr/>
          <a:lstStyle/>
          <a:p>
            <a:fld id="{AE9C4F2D-6E60-4565-A9D0-41D86455E3CF}" type="slidenum">
              <a:rPr lang="de-DE" smtClean="0"/>
              <a:t>9</a:t>
            </a:fld>
            <a:endParaRPr lang="de-DE"/>
          </a:p>
        </p:txBody>
      </p:sp>
    </p:spTree>
    <p:extLst>
      <p:ext uri="{BB962C8B-B14F-4D97-AF65-F5344CB8AC3E}">
        <p14:creationId xmlns:p14="http://schemas.microsoft.com/office/powerpoint/2010/main" val="278055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143000" y="841772"/>
            <a:ext cx="6858000" cy="1790700"/>
          </a:xfrm>
        </p:spPr>
        <p:txBody>
          <a:bodyPr anchor="b"/>
          <a:lstStyle>
            <a:lvl1pPr algn="ctr">
              <a:defRPr sz="4500"/>
            </a:lvl1pPr>
          </a:lstStyle>
          <a:p>
            <a:pPr>
              <a:defRPr/>
            </a:pPr>
            <a:r>
              <a:rPr lang="en-US"/>
              <a:t>Click to edit Master title style</a:t>
            </a:r>
            <a:endParaRPr/>
          </a:p>
        </p:txBody>
      </p:sp>
      <p:sp>
        <p:nvSpPr>
          <p:cNvPr id="3" name="Subtitle 2"/>
          <p:cNvSpPr>
            <a:spLocks noGrp="1"/>
          </p:cNvSpPr>
          <p:nvPr>
            <p:ph type="subTitle" idx="1"/>
          </p:nvPr>
        </p:nvSpPr>
        <p:spPr bwMode="auto">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en-US"/>
              <a:t>Click to edit Master subtitle style</a:t>
            </a:r>
          </a:p>
        </p:txBody>
      </p:sp>
      <p:sp>
        <p:nvSpPr>
          <p:cNvPr id="4" name="Date Placeholder 3"/>
          <p:cNvSpPr>
            <a:spLocks noGrp="1"/>
          </p:cNvSpPr>
          <p:nvPr>
            <p:ph type="dt" sz="half" idx="10"/>
          </p:nvPr>
        </p:nvSpPr>
        <p:spPr bwMode="auto"/>
        <p:txBody>
          <a:bodyPr/>
          <a:lstStyle/>
          <a:p>
            <a:pPr>
              <a:defRPr/>
            </a:pPr>
            <a:fld id="{13F13BC5-A6D1-4006-9398-E4BC262196A0}" type="datetime1">
              <a:rPr lang="en-US" smtClean="0"/>
              <a:t>6/20/2022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370A82F7-0DED-4F2A-AA65-B8E4B32E19D0}" type="slidenum">
              <a:rPr lang="en-US"/>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p>
            <a:pPr>
              <a:defRPr/>
            </a:pPr>
            <a:fld id="{5364C26F-B493-4364-9F4A-FF62441D65BC}" type="datetime1">
              <a:rPr lang="en-US" smtClean="0"/>
              <a:t>6/20/2022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370A82F7-0DED-4F2A-AA65-B8E4B32E19D0}" type="slidenum">
              <a:rPr lang="en-US"/>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543675" y="273844"/>
            <a:ext cx="1971675" cy="4358879"/>
          </a:xfrm>
        </p:spPr>
        <p:txBody>
          <a:bodyPr vert="eaVert"/>
          <a:lstStyle/>
          <a:p>
            <a:pPr>
              <a:defRPr/>
            </a:pPr>
            <a:r>
              <a:rPr lang="en-US"/>
              <a:t>Click to edit Master title style</a:t>
            </a:r>
          </a:p>
        </p:txBody>
      </p:sp>
      <p:sp>
        <p:nvSpPr>
          <p:cNvPr id="3" name="Vertical Text Placeholder 2"/>
          <p:cNvSpPr>
            <a:spLocks noGrp="1"/>
          </p:cNvSpPr>
          <p:nvPr>
            <p:ph type="body" orient="vert" idx="1"/>
          </p:nvPr>
        </p:nvSpPr>
        <p:spPr bwMode="auto">
          <a:xfrm>
            <a:off x="628650" y="273844"/>
            <a:ext cx="5800725" cy="4358879"/>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p>
            <a:pPr>
              <a:defRPr/>
            </a:pPr>
            <a:fld id="{945E093A-29C3-4C33-9EEA-50ECCBFC1D1B}" type="datetime1">
              <a:rPr lang="en-US" smtClean="0"/>
              <a:t>6/20/2022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370A82F7-0DED-4F2A-AA65-B8E4B32E19D0}" type="slidenum">
              <a:rPr lang="en-US"/>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7886700" cy="2139553"/>
          </a:xfrm>
        </p:spPr>
        <p:txBody>
          <a:bodyPr anchor="b"/>
          <a:lstStyle>
            <a:lvl1pPr>
              <a:defRPr sz="4500"/>
            </a:lvl1pPr>
          </a:lstStyle>
          <a:p>
            <a:r>
              <a:rPr lang="de-DE"/>
              <a:t>Titelmasterformat durch Klicken bearbeiten</a:t>
            </a:r>
          </a:p>
        </p:txBody>
      </p:sp>
      <p:sp>
        <p:nvSpPr>
          <p:cNvPr id="3" name="Textplatzhalt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57D1F0E4-BB5B-407A-830A-631AF8AAB16C}" type="datetime1">
              <a:rPr lang="en-US" smtClean="0"/>
              <a:t>6/20/2022</a:t>
            </a:fld>
            <a:endParaRPr lang="de-DE"/>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802006FE-6571-4354-8775-F8708372C227}" type="slidenum">
              <a:rPr lang="de-DE" smtClean="0"/>
              <a:t>‹Nº›</a:t>
            </a:fld>
            <a:endParaRPr lang="de-DE"/>
          </a:p>
        </p:txBody>
      </p:sp>
    </p:spTree>
    <p:extLst>
      <p:ext uri="{BB962C8B-B14F-4D97-AF65-F5344CB8AC3E}">
        <p14:creationId xmlns:p14="http://schemas.microsoft.com/office/powerpoint/2010/main" val="1739469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Zwei Inhalte">
  <p:cSld name="1_Zwei Inhalte">
    <p:spTree>
      <p:nvGrpSpPr>
        <p:cNvPr id="1" name="Shape 29"/>
        <p:cNvGrpSpPr/>
        <p:nvPr/>
      </p:nvGrpSpPr>
      <p:grpSpPr>
        <a:xfrm>
          <a:off x="0" y="0"/>
          <a:ext cx="0" cy="0"/>
          <a:chOff x="0" y="0"/>
          <a:chExt cx="0" cy="0"/>
        </a:xfrm>
      </p:grpSpPr>
      <p:sp>
        <p:nvSpPr>
          <p:cNvPr id="30" name="Google Shape;30;p39"/>
          <p:cNvSpPr txBox="1">
            <a:spLocks noGrp="1"/>
          </p:cNvSpPr>
          <p:nvPr>
            <p:ph type="body" idx="1"/>
          </p:nvPr>
        </p:nvSpPr>
        <p:spPr>
          <a:xfrm>
            <a:off x="180001" y="918000"/>
            <a:ext cx="3184727" cy="3780000"/>
          </a:xfrm>
          <a:prstGeom prst="rect">
            <a:avLst/>
          </a:prstGeom>
          <a:noFill/>
          <a:ln>
            <a:noFill/>
          </a:ln>
        </p:spPr>
        <p:txBody>
          <a:bodyPr spcFirstLastPara="1" wrap="square" lIns="91425" tIns="45700" rIns="91425" bIns="45700" anchor="t" anchorCtr="0"/>
          <a:lstStyle>
            <a:lvl1pPr marL="457189" lvl="0" indent="-431789" algn="l">
              <a:lnSpc>
                <a:spcPct val="100000"/>
              </a:lnSpc>
              <a:spcBef>
                <a:spcPts val="640"/>
              </a:spcBef>
              <a:spcAft>
                <a:spcPts val="0"/>
              </a:spcAft>
              <a:buSzPts val="3200"/>
              <a:buChar char="•"/>
              <a:defRPr sz="2100"/>
            </a:lvl1pPr>
            <a:lvl2pPr marL="914378" lvl="1" indent="-406390" algn="l">
              <a:lnSpc>
                <a:spcPct val="100000"/>
              </a:lnSpc>
              <a:spcBef>
                <a:spcPts val="560"/>
              </a:spcBef>
              <a:spcAft>
                <a:spcPts val="0"/>
              </a:spcAft>
              <a:buSzPts val="2800"/>
              <a:buChar char="–"/>
              <a:defRPr sz="1800"/>
            </a:lvl2pPr>
            <a:lvl3pPr marL="1371566" lvl="2" indent="-380990" algn="l">
              <a:lnSpc>
                <a:spcPct val="100000"/>
              </a:lnSpc>
              <a:spcBef>
                <a:spcPts val="480"/>
              </a:spcBef>
              <a:spcAft>
                <a:spcPts val="0"/>
              </a:spcAft>
              <a:buSzPts val="2400"/>
              <a:buChar char="•"/>
              <a:defRPr sz="1500"/>
            </a:lvl3pPr>
            <a:lvl4pPr marL="1828754" lvl="3" indent="-355591" algn="l">
              <a:lnSpc>
                <a:spcPct val="100000"/>
              </a:lnSpc>
              <a:spcBef>
                <a:spcPts val="400"/>
              </a:spcBef>
              <a:spcAft>
                <a:spcPts val="0"/>
              </a:spcAft>
              <a:buSzPts val="2000"/>
              <a:buChar char="–"/>
              <a:defRPr sz="1350"/>
            </a:lvl4pPr>
            <a:lvl5pPr marL="2285943" lvl="4" indent="-355591" algn="l">
              <a:lnSpc>
                <a:spcPct val="100000"/>
              </a:lnSpc>
              <a:spcBef>
                <a:spcPts val="400"/>
              </a:spcBef>
              <a:spcAft>
                <a:spcPts val="0"/>
              </a:spcAft>
              <a:buSzPts val="2000"/>
              <a:buChar char="»"/>
              <a:defRPr sz="1350"/>
            </a:lvl5pPr>
            <a:lvl6pPr marL="2743132" lvl="5" indent="-355591" algn="l">
              <a:lnSpc>
                <a:spcPct val="100000"/>
              </a:lnSpc>
              <a:spcBef>
                <a:spcPts val="400"/>
              </a:spcBef>
              <a:spcAft>
                <a:spcPts val="0"/>
              </a:spcAft>
              <a:buSzPts val="2000"/>
              <a:buChar char="•"/>
              <a:defRPr sz="1350"/>
            </a:lvl6pPr>
            <a:lvl7pPr marL="3200320" lvl="6" indent="-355591" algn="l">
              <a:lnSpc>
                <a:spcPct val="100000"/>
              </a:lnSpc>
              <a:spcBef>
                <a:spcPts val="400"/>
              </a:spcBef>
              <a:spcAft>
                <a:spcPts val="0"/>
              </a:spcAft>
              <a:buSzPts val="2000"/>
              <a:buChar char="•"/>
              <a:defRPr sz="1350"/>
            </a:lvl7pPr>
            <a:lvl8pPr marL="3657509" lvl="7" indent="-355591" algn="l">
              <a:lnSpc>
                <a:spcPct val="100000"/>
              </a:lnSpc>
              <a:spcBef>
                <a:spcPts val="400"/>
              </a:spcBef>
              <a:spcAft>
                <a:spcPts val="0"/>
              </a:spcAft>
              <a:buSzPts val="2000"/>
              <a:buChar char="•"/>
              <a:defRPr sz="1350"/>
            </a:lvl8pPr>
            <a:lvl9pPr marL="4114697" lvl="8" indent="-355591" algn="l">
              <a:lnSpc>
                <a:spcPct val="100000"/>
              </a:lnSpc>
              <a:spcBef>
                <a:spcPts val="400"/>
              </a:spcBef>
              <a:spcAft>
                <a:spcPts val="0"/>
              </a:spcAft>
              <a:buSzPts val="2000"/>
              <a:buChar char="•"/>
              <a:defRPr sz="1350"/>
            </a:lvl9pPr>
          </a:lstStyle>
          <a:p>
            <a:endParaRPr/>
          </a:p>
        </p:txBody>
      </p:sp>
      <p:sp>
        <p:nvSpPr>
          <p:cNvPr id="31" name="Google Shape;31;p39"/>
          <p:cNvSpPr txBox="1">
            <a:spLocks noGrp="1"/>
          </p:cNvSpPr>
          <p:nvPr>
            <p:ph type="body" idx="2"/>
          </p:nvPr>
        </p:nvSpPr>
        <p:spPr>
          <a:xfrm>
            <a:off x="3546000" y="918000"/>
            <a:ext cx="5418000" cy="3780000"/>
          </a:xfrm>
          <a:prstGeom prst="rect">
            <a:avLst/>
          </a:prstGeom>
          <a:noFill/>
          <a:ln>
            <a:noFill/>
          </a:ln>
        </p:spPr>
        <p:txBody>
          <a:bodyPr spcFirstLastPara="1" wrap="square" lIns="91425" tIns="45700" rIns="91425" bIns="45700" anchor="t" anchorCtr="0"/>
          <a:lstStyle>
            <a:lvl1pPr marL="457189" lvl="0" indent="-431789" algn="l">
              <a:lnSpc>
                <a:spcPct val="100000"/>
              </a:lnSpc>
              <a:spcBef>
                <a:spcPts val="640"/>
              </a:spcBef>
              <a:spcAft>
                <a:spcPts val="0"/>
              </a:spcAft>
              <a:buSzPts val="3200"/>
              <a:buChar char="•"/>
              <a:defRPr sz="2100"/>
            </a:lvl1pPr>
            <a:lvl2pPr marL="914378" marR="0" lvl="1" indent="-228594" algn="l">
              <a:lnSpc>
                <a:spcPct val="100000"/>
              </a:lnSpc>
              <a:spcBef>
                <a:spcPts val="240"/>
              </a:spcBef>
              <a:spcAft>
                <a:spcPts val="0"/>
              </a:spcAft>
              <a:buClr>
                <a:srgbClr val="000000"/>
              </a:buClr>
              <a:buSzPts val="1200"/>
              <a:buFont typeface="Arial"/>
              <a:buNone/>
              <a:defRPr sz="1200" b="0">
                <a:solidFill>
                  <a:srgbClr val="000000"/>
                </a:solidFill>
              </a:defRPr>
            </a:lvl2pPr>
            <a:lvl3pPr marL="1371566" lvl="2" indent="-380990" algn="l">
              <a:lnSpc>
                <a:spcPct val="100000"/>
              </a:lnSpc>
              <a:spcBef>
                <a:spcPts val="480"/>
              </a:spcBef>
              <a:spcAft>
                <a:spcPts val="0"/>
              </a:spcAft>
              <a:buClr>
                <a:schemeClr val="lt2"/>
              </a:buClr>
              <a:buSzPts val="2400"/>
              <a:buFont typeface="Merriweather Sans"/>
              <a:buChar char="▪"/>
              <a:defRPr sz="1200"/>
            </a:lvl3pPr>
            <a:lvl4pPr marL="1828754" lvl="3" indent="-355591" algn="l">
              <a:lnSpc>
                <a:spcPct val="100000"/>
              </a:lnSpc>
              <a:spcBef>
                <a:spcPts val="400"/>
              </a:spcBef>
              <a:spcAft>
                <a:spcPts val="0"/>
              </a:spcAft>
              <a:buSzPts val="2000"/>
              <a:buChar char="–"/>
              <a:defRPr sz="1350"/>
            </a:lvl4pPr>
            <a:lvl5pPr marL="2285943" lvl="4" indent="-355591" algn="l">
              <a:lnSpc>
                <a:spcPct val="100000"/>
              </a:lnSpc>
              <a:spcBef>
                <a:spcPts val="400"/>
              </a:spcBef>
              <a:spcAft>
                <a:spcPts val="0"/>
              </a:spcAft>
              <a:buSzPts val="2000"/>
              <a:buChar char="»"/>
              <a:defRPr sz="1350"/>
            </a:lvl5pPr>
            <a:lvl6pPr marL="2743132" lvl="5" indent="-355591" algn="l">
              <a:lnSpc>
                <a:spcPct val="100000"/>
              </a:lnSpc>
              <a:spcBef>
                <a:spcPts val="400"/>
              </a:spcBef>
              <a:spcAft>
                <a:spcPts val="0"/>
              </a:spcAft>
              <a:buSzPts val="2000"/>
              <a:buChar char="•"/>
              <a:defRPr sz="1350"/>
            </a:lvl6pPr>
            <a:lvl7pPr marL="3200320" lvl="6" indent="-355591" algn="l">
              <a:lnSpc>
                <a:spcPct val="100000"/>
              </a:lnSpc>
              <a:spcBef>
                <a:spcPts val="400"/>
              </a:spcBef>
              <a:spcAft>
                <a:spcPts val="0"/>
              </a:spcAft>
              <a:buSzPts val="2000"/>
              <a:buChar char="•"/>
              <a:defRPr sz="1350"/>
            </a:lvl7pPr>
            <a:lvl8pPr marL="3657509" lvl="7" indent="-355591" algn="l">
              <a:lnSpc>
                <a:spcPct val="100000"/>
              </a:lnSpc>
              <a:spcBef>
                <a:spcPts val="400"/>
              </a:spcBef>
              <a:spcAft>
                <a:spcPts val="0"/>
              </a:spcAft>
              <a:buSzPts val="2000"/>
              <a:buChar char="•"/>
              <a:defRPr sz="1350"/>
            </a:lvl8pPr>
            <a:lvl9pPr marL="4114697" lvl="8" indent="-355591" algn="l">
              <a:lnSpc>
                <a:spcPct val="100000"/>
              </a:lnSpc>
              <a:spcBef>
                <a:spcPts val="400"/>
              </a:spcBef>
              <a:spcAft>
                <a:spcPts val="0"/>
              </a:spcAft>
              <a:buSzPts val="2000"/>
              <a:buChar char="•"/>
              <a:defRPr sz="1350"/>
            </a:lvl9pPr>
          </a:lstStyle>
          <a:p>
            <a:endParaRPr/>
          </a:p>
        </p:txBody>
      </p:sp>
      <p:sp>
        <p:nvSpPr>
          <p:cNvPr id="32" name="Google Shape;32;p39"/>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fld id="{1D924155-2F2D-4121-9B50-83917EB81A91}" type="datetime1">
              <a:rPr lang="en-US" smtClean="0"/>
              <a:t>6/20/2022</a:t>
            </a:fld>
            <a:endParaRPr/>
          </a:p>
        </p:txBody>
      </p:sp>
      <p:sp>
        <p:nvSpPr>
          <p:cNvPr id="33" name="Google Shape;33;p39"/>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56435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pic>
        <p:nvPicPr>
          <p:cNvPr id="7" name="Picture 3" descr="Shape, background pattern&#10;&#10;Description automatically generated"/>
          <p:cNvPicPr>
            <a:picLocks noChangeAspect="1"/>
          </p:cNvPicPr>
          <p:nvPr userDrawn="1"/>
        </p:nvPicPr>
        <p:blipFill>
          <a:blip r:embed="rId2"/>
          <a:stretch/>
        </p:blipFill>
        <p:spPr bwMode="auto">
          <a:xfrm>
            <a:off x="0" y="0"/>
            <a:ext cx="9144000" cy="5143500"/>
          </a:xfrm>
          <a:prstGeom prst="rect">
            <a:avLst/>
          </a:prstGeom>
        </p:spPr>
      </p:pic>
      <p:sp>
        <p:nvSpPr>
          <p:cNvPr id="2" name="Title 1"/>
          <p:cNvSpPr>
            <a:spLocks noGrp="1"/>
          </p:cNvSpPr>
          <p:nvPr>
            <p:ph type="title"/>
          </p:nvPr>
        </p:nvSpPr>
        <p:spPr bwMode="auto"/>
        <p:txBody>
          <a:bodyPr/>
          <a:lstStyle/>
          <a:p>
            <a:pPr>
              <a:defRPr/>
            </a:pPr>
            <a:r>
              <a:rPr lang="en-US"/>
              <a:t>Click to edit Master title style</a:t>
            </a:r>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10"/>
          </p:nvPr>
        </p:nvSpPr>
        <p:spPr bwMode="auto"/>
        <p:txBody>
          <a:bodyPr/>
          <a:lstStyle/>
          <a:p>
            <a:pPr>
              <a:defRPr/>
            </a:pPr>
            <a:fld id="{E17852E4-7332-4615-A197-7280533E7027}" type="datetime1">
              <a:rPr lang="en-US" smtClean="0"/>
              <a:t>6/20/2022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370A82F7-0DED-4F2A-AA65-B8E4B32E19D0}" type="slidenum">
              <a:rPr lang="en-US"/>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ection Header">
    <p:bg>
      <p:bgRef idx="1003">
        <a:schemeClr val="bg2"/>
      </p:bgRef>
    </p:bg>
    <p:spTree>
      <p:nvGrpSpPr>
        <p:cNvPr id="1" name=""/>
        <p:cNvGrpSpPr/>
        <p:nvPr/>
      </p:nvGrpSpPr>
      <p:grpSpPr bwMode="auto">
        <a:xfrm>
          <a:off x="0" y="0"/>
          <a:ext cx="0" cy="0"/>
          <a:chOff x="0" y="0"/>
          <a:chExt cx="0" cy="0"/>
        </a:xfrm>
      </p:grpSpPr>
      <p:pic>
        <p:nvPicPr>
          <p:cNvPr id="7" name="Picture 3" descr="Background pattern&#10;&#10;Description automatically generated"/>
          <p:cNvPicPr>
            <a:picLocks noChangeAspect="1"/>
          </p:cNvPicPr>
          <p:nvPr userDrawn="1"/>
        </p:nvPicPr>
        <p:blipFill>
          <a:blip r:embed="rId2"/>
          <a:stretch/>
        </p:blipFill>
        <p:spPr bwMode="auto">
          <a:xfrm>
            <a:off x="1945481" y="0"/>
            <a:ext cx="8339138" cy="5143500"/>
          </a:xfrm>
          <a:prstGeom prst="rect">
            <a:avLst/>
          </a:prstGeom>
        </p:spPr>
      </p:pic>
      <p:sp>
        <p:nvSpPr>
          <p:cNvPr id="2" name="Title 1"/>
          <p:cNvSpPr>
            <a:spLocks noGrp="1"/>
          </p:cNvSpPr>
          <p:nvPr>
            <p:ph type="title"/>
          </p:nvPr>
        </p:nvSpPr>
        <p:spPr bwMode="auto">
          <a:xfrm>
            <a:off x="716757" y="2168129"/>
            <a:ext cx="7886700" cy="1489471"/>
          </a:xfrm>
        </p:spPr>
        <p:txBody>
          <a:bodyPr anchor="b">
            <a:normAutofit/>
          </a:bodyPr>
          <a:lstStyle>
            <a:lvl1pPr algn="ctr">
              <a:defRPr sz="4400" b="1" i="0">
                <a:solidFill>
                  <a:srgbClr val="0095F7"/>
                </a:solidFill>
                <a:latin typeface="Arial"/>
                <a:cs typeface="Arial"/>
              </a:defRPr>
            </a:lvl1pPr>
          </a:lstStyle>
          <a:p>
            <a:pPr>
              <a:defRPr/>
            </a:pPr>
            <a:r>
              <a:rPr lang="en-US"/>
              <a:t>Click to edit Master title style</a:t>
            </a:r>
            <a:endParaRPr/>
          </a:p>
        </p:txBody>
      </p:sp>
      <p:sp>
        <p:nvSpPr>
          <p:cNvPr id="9" name="Gleichschenkliges Dreieck 8"/>
          <p:cNvSpPr/>
          <p:nvPr userDrawn="1"/>
        </p:nvSpPr>
        <p:spPr bwMode="auto">
          <a:xfrm rot="10800000">
            <a:off x="7591434" y="-916187"/>
            <a:ext cx="3214688" cy="3236119"/>
          </a:xfrm>
          <a:prstGeom prst="triangle">
            <a:avLst>
              <a:gd name="adj" fmla="val 50000"/>
            </a:avLst>
          </a:prstGeom>
          <a:solidFill>
            <a:srgbClr val="00D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A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Content Placeholder 2"/>
          <p:cNvSpPr>
            <a:spLocks noGrp="1"/>
          </p:cNvSpPr>
          <p:nvPr>
            <p:ph sz="half" idx="1"/>
          </p:nvPr>
        </p:nvSpPr>
        <p:spPr bwMode="auto">
          <a:xfrm>
            <a:off x="628650" y="1369218"/>
            <a:ext cx="3886200" cy="3263504"/>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Content Placeholder 3"/>
          <p:cNvSpPr>
            <a:spLocks noGrp="1"/>
          </p:cNvSpPr>
          <p:nvPr>
            <p:ph sz="half" idx="2"/>
          </p:nvPr>
        </p:nvSpPr>
        <p:spPr bwMode="auto">
          <a:xfrm>
            <a:off x="4629150" y="1369218"/>
            <a:ext cx="3886200" cy="3263504"/>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Date Placeholder 4"/>
          <p:cNvSpPr>
            <a:spLocks noGrp="1"/>
          </p:cNvSpPr>
          <p:nvPr>
            <p:ph type="dt" sz="half" idx="10"/>
          </p:nvPr>
        </p:nvSpPr>
        <p:spPr bwMode="auto"/>
        <p:txBody>
          <a:bodyPr/>
          <a:lstStyle/>
          <a:p>
            <a:pPr>
              <a:defRPr/>
            </a:pPr>
            <a:fld id="{EC980EFC-62E4-4B21-9C5E-8AA5DD4D84BB}" type="datetime1">
              <a:rPr lang="en-US" smtClean="0"/>
              <a:t>6/20/2022</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370A82F7-0DED-4F2A-AA65-B8E4B32E19D0}" type="slidenum">
              <a:rPr lang="en-US"/>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273844"/>
            <a:ext cx="7886700" cy="994172"/>
          </a:xfrm>
        </p:spPr>
        <p:txBody>
          <a:bodyPr/>
          <a:lstStyle/>
          <a:p>
            <a:pPr>
              <a:defRPr/>
            </a:pPr>
            <a:r>
              <a:rPr lang="en-US"/>
              <a:t>Click to edit Master title style</a:t>
            </a:r>
          </a:p>
        </p:txBody>
      </p:sp>
      <p:sp>
        <p:nvSpPr>
          <p:cNvPr id="3" name="Text Placeholder 2"/>
          <p:cNvSpPr>
            <a:spLocks noGrp="1"/>
          </p:cNvSpPr>
          <p:nvPr>
            <p:ph type="body" idx="1"/>
          </p:nvPr>
        </p:nvSpPr>
        <p:spPr bwMode="auto">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629842" y="1878806"/>
            <a:ext cx="3868340" cy="276344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Text Placeholder 4"/>
          <p:cNvSpPr>
            <a:spLocks noGrp="1"/>
          </p:cNvSpPr>
          <p:nvPr>
            <p:ph type="body" sz="quarter" idx="3"/>
          </p:nvPr>
        </p:nvSpPr>
        <p:spPr bwMode="auto">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4629150" y="1878806"/>
            <a:ext cx="3887391" cy="276344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7" name="Date Placeholder 6"/>
          <p:cNvSpPr>
            <a:spLocks noGrp="1"/>
          </p:cNvSpPr>
          <p:nvPr>
            <p:ph type="dt" sz="half" idx="10"/>
          </p:nvPr>
        </p:nvSpPr>
        <p:spPr bwMode="auto"/>
        <p:txBody>
          <a:bodyPr/>
          <a:lstStyle/>
          <a:p>
            <a:pPr>
              <a:defRPr/>
            </a:pPr>
            <a:fld id="{E6FE1F7C-C1A5-4355-8E86-8ED47B7374A7}" type="datetime1">
              <a:rPr lang="en-US" smtClean="0"/>
              <a:t>6/20/2022</a:t>
            </a:fld>
            <a:endParaRPr lang="en-US"/>
          </a:p>
        </p:txBody>
      </p:sp>
      <p:sp>
        <p:nvSpPr>
          <p:cNvPr id="8" name="Footer Placeholder 7"/>
          <p:cNvSpPr>
            <a:spLocks noGrp="1"/>
          </p:cNvSpPr>
          <p:nvPr>
            <p:ph type="ftr" sz="quarter" idx="11"/>
          </p:nvPr>
        </p:nvSpPr>
        <p:spPr bwMode="auto"/>
        <p:txBody>
          <a:bodyPr/>
          <a:lstStyle/>
          <a:p>
            <a:pPr>
              <a:defRPr/>
            </a:pPr>
            <a:endParaRPr lang="en-US"/>
          </a:p>
        </p:txBody>
      </p:sp>
      <p:sp>
        <p:nvSpPr>
          <p:cNvPr id="9" name="Slide Number Placeholder 8"/>
          <p:cNvSpPr>
            <a:spLocks noGrp="1"/>
          </p:cNvSpPr>
          <p:nvPr>
            <p:ph type="sldNum" sz="quarter" idx="12"/>
          </p:nvPr>
        </p:nvSpPr>
        <p:spPr bwMode="auto"/>
        <p:txBody>
          <a:bodyPr/>
          <a:lstStyle/>
          <a:p>
            <a:pPr>
              <a:defRPr/>
            </a:pPr>
            <a:fld id="{370A82F7-0DED-4F2A-AA65-B8E4B32E19D0}" type="slidenum">
              <a:rPr lang="en-US"/>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p>
        </p:txBody>
      </p:sp>
      <p:sp>
        <p:nvSpPr>
          <p:cNvPr id="3" name="Date Placeholder 2"/>
          <p:cNvSpPr>
            <a:spLocks noGrp="1"/>
          </p:cNvSpPr>
          <p:nvPr>
            <p:ph type="dt" sz="half" idx="10"/>
          </p:nvPr>
        </p:nvSpPr>
        <p:spPr bwMode="auto"/>
        <p:txBody>
          <a:bodyPr/>
          <a:lstStyle/>
          <a:p>
            <a:pPr>
              <a:defRPr/>
            </a:pPr>
            <a:fld id="{F0F5994C-C9A8-4994-BEC6-A48EBCBB2497}" type="datetime1">
              <a:rPr lang="en-US" smtClean="0"/>
              <a:t>6/20/2022</a:t>
            </a:fld>
            <a:endParaRPr lang="en-US"/>
          </a:p>
        </p:txBody>
      </p:sp>
      <p:sp>
        <p:nvSpPr>
          <p:cNvPr id="4" name="Footer Placeholder 3"/>
          <p:cNvSpPr>
            <a:spLocks noGrp="1"/>
          </p:cNvSpPr>
          <p:nvPr>
            <p:ph type="ftr" sz="quarter" idx="11"/>
          </p:nvPr>
        </p:nvSpPr>
        <p:spPr bwMode="auto"/>
        <p:txBody>
          <a:bodyPr/>
          <a:lstStyle/>
          <a:p>
            <a:pPr>
              <a:defRPr/>
            </a:pPr>
            <a:endParaRPr lang="en-US"/>
          </a:p>
        </p:txBody>
      </p:sp>
      <p:sp>
        <p:nvSpPr>
          <p:cNvPr id="5" name="Slide Number Placeholder 4"/>
          <p:cNvSpPr>
            <a:spLocks noGrp="1"/>
          </p:cNvSpPr>
          <p:nvPr>
            <p:ph type="sldNum" sz="quarter" idx="12"/>
          </p:nvPr>
        </p:nvSpPr>
        <p:spPr bwMode="auto"/>
        <p:txBody>
          <a:bodyPr/>
          <a:lstStyle/>
          <a:p>
            <a:pPr>
              <a:defRPr/>
            </a:pPr>
            <a:fld id="{370A82F7-0DED-4F2A-AA65-B8E4B32E19D0}" type="slidenum">
              <a:rPr lang="en-US"/>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5A42B5C1-9667-423F-9C56-7C276F969A28}" type="datetime1">
              <a:rPr lang="en-US" smtClean="0"/>
              <a:t>6/20/2022</a:t>
            </a:fld>
            <a:endParaRPr lang="en-US"/>
          </a:p>
        </p:txBody>
      </p:sp>
      <p:sp>
        <p:nvSpPr>
          <p:cNvPr id="3" name="Footer Placeholder 2"/>
          <p:cNvSpPr>
            <a:spLocks noGrp="1"/>
          </p:cNvSpPr>
          <p:nvPr>
            <p:ph type="ftr" sz="quarter" idx="11"/>
          </p:nvPr>
        </p:nvSpPr>
        <p:spPr bwMode="auto"/>
        <p:txBody>
          <a:bodyPr/>
          <a:lstStyle/>
          <a:p>
            <a:pPr>
              <a:defRPr/>
            </a:pPr>
            <a:endParaRPr lang="en-US"/>
          </a:p>
        </p:txBody>
      </p:sp>
      <p:sp>
        <p:nvSpPr>
          <p:cNvPr id="4" name="Slide Number Placeholder 3"/>
          <p:cNvSpPr>
            <a:spLocks noGrp="1"/>
          </p:cNvSpPr>
          <p:nvPr>
            <p:ph type="sldNum" sz="quarter" idx="12"/>
          </p:nvPr>
        </p:nvSpPr>
        <p:spPr bwMode="auto"/>
        <p:txBody>
          <a:bodyPr/>
          <a:lstStyle/>
          <a:p>
            <a:pPr>
              <a:defRPr/>
            </a:pPr>
            <a:fld id="{370A82F7-0DED-4F2A-AA65-B8E4B32E19D0}" type="slidenum">
              <a:rPr lang="en-US"/>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342900"/>
            <a:ext cx="2949178" cy="1200150"/>
          </a:xfrm>
        </p:spPr>
        <p:txBody>
          <a:bodyPr anchor="b"/>
          <a:lstStyle>
            <a:lvl1pPr>
              <a:defRPr sz="2400"/>
            </a:lvl1pPr>
          </a:lstStyle>
          <a:p>
            <a:pPr>
              <a:defRPr/>
            </a:pPr>
            <a:r>
              <a:rPr lang="en-US"/>
              <a:t>Click to edit Master title style</a:t>
            </a:r>
          </a:p>
        </p:txBody>
      </p:sp>
      <p:sp>
        <p:nvSpPr>
          <p:cNvPr id="3" name="Content Placeholder 2"/>
          <p:cNvSpPr>
            <a:spLocks noGrp="1"/>
          </p:cNvSpPr>
          <p:nvPr>
            <p:ph idx="1"/>
          </p:nvPr>
        </p:nvSpPr>
        <p:spPr bwMode="auto">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Text Placeholder 3"/>
          <p:cNvSpPr>
            <a:spLocks noGrp="1"/>
          </p:cNvSpPr>
          <p:nvPr>
            <p:ph type="body" sz="half" idx="2"/>
          </p:nvPr>
        </p:nvSpPr>
        <p:spPr bwMode="auto">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C89E046D-BDBF-4EBC-891A-31C5F227C687}" type="datetime1">
              <a:rPr lang="en-US" smtClean="0"/>
              <a:t>6/20/2022</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370A82F7-0DED-4F2A-AA65-B8E4B32E19D0}" type="slidenum">
              <a:rPr lang="en-US"/>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342900"/>
            <a:ext cx="2949178" cy="1200150"/>
          </a:xfrm>
        </p:spPr>
        <p:txBody>
          <a:bodyPr anchor="b"/>
          <a:lstStyle>
            <a:lvl1pPr>
              <a:defRPr sz="2400"/>
            </a:lvl1pPr>
          </a:lstStyle>
          <a:p>
            <a:pPr>
              <a:defRPr/>
            </a:pPr>
            <a:r>
              <a:rPr lang="en-US"/>
              <a:t>Click to edit Master title style</a:t>
            </a:r>
          </a:p>
        </p:txBody>
      </p:sp>
      <p:sp>
        <p:nvSpPr>
          <p:cNvPr id="3" name="Picture Placeholder 2"/>
          <p:cNvSpPr>
            <a:spLocks noGrp="1" noChangeAspect="1"/>
          </p:cNvSpPr>
          <p:nvPr>
            <p:ph type="pic" idx="1"/>
          </p:nvPr>
        </p:nvSpPr>
        <p:spPr bwMode="auto">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r>
              <a:rPr lang="en-US"/>
              <a:t>Click icon to add picture</a:t>
            </a:r>
          </a:p>
        </p:txBody>
      </p:sp>
      <p:sp>
        <p:nvSpPr>
          <p:cNvPr id="4" name="Text Placeholder 3"/>
          <p:cNvSpPr>
            <a:spLocks noGrp="1"/>
          </p:cNvSpPr>
          <p:nvPr>
            <p:ph type="body" sz="half" idx="2"/>
          </p:nvPr>
        </p:nvSpPr>
        <p:spPr bwMode="auto">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F9408A88-2801-4116-817B-531EF654EDC8}" type="datetime1">
              <a:rPr lang="en-US" smtClean="0"/>
              <a:t>6/20/2022</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370A82F7-0DED-4F2A-AA65-B8E4B32E19D0}" type="slidenum">
              <a:rPr lang="en-US"/>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28650" y="273844"/>
            <a:ext cx="7886700" cy="994172"/>
          </a:xfrm>
          <a:prstGeom prst="rect">
            <a:avLst/>
          </a:prstGeom>
        </p:spPr>
        <p:txBody>
          <a:bodyPr vert="horz" lIns="91440" tIns="45720" rIns="91440" bIns="45720" rtlCol="0" anchor="ctr">
            <a:normAutofit/>
          </a:bodyPr>
          <a:lstStyle/>
          <a:p>
            <a:pPr>
              <a:defRPr/>
            </a:pPr>
            <a:r>
              <a:rPr lang="en-US"/>
              <a:t>Click to edit Master title style</a:t>
            </a:r>
          </a:p>
        </p:txBody>
      </p:sp>
      <p:sp>
        <p:nvSpPr>
          <p:cNvPr id="3" name="Text Placeholder 2"/>
          <p:cNvSpPr>
            <a:spLocks noGrp="1"/>
          </p:cNvSpPr>
          <p:nvPr>
            <p:ph type="body" idx="1"/>
          </p:nvPr>
        </p:nvSpPr>
        <p:spPr bwMode="auto">
          <a:xfrm>
            <a:off x="628650" y="1369218"/>
            <a:ext cx="7886700" cy="3263504"/>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2"/>
          </p:nvPr>
        </p:nvSpPr>
        <p:spPr bwMode="auto">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4B7BC15-F885-4362-B14B-28C03E5054C3}" type="datetime1">
              <a:rPr lang="en-US" smtClean="0"/>
              <a:t>6/20/2022</a:t>
            </a:fld>
            <a:endParaRPr lang="en-US"/>
          </a:p>
        </p:txBody>
      </p:sp>
      <p:sp>
        <p:nvSpPr>
          <p:cNvPr id="5" name="Footer Placeholder 4"/>
          <p:cNvSpPr>
            <a:spLocks noGrp="1"/>
          </p:cNvSpPr>
          <p:nvPr>
            <p:ph type="ftr" sz="quarter" idx="3"/>
          </p:nvPr>
        </p:nvSpPr>
        <p:spPr bwMode="auto">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auto">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70A82F7-0DED-4F2A-AA65-B8E4B32E19D0}" type="slidenum">
              <a:rPr lang="en-US"/>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50"/>
        </a:spcBef>
        <a:buFont typeface="Arial"/>
        <a:buChar char="•"/>
        <a:defRPr sz="2100">
          <a:solidFill>
            <a:schemeClr val="tx1"/>
          </a:solidFill>
          <a:latin typeface="+mn-lt"/>
          <a:ea typeface="+mn-ea"/>
          <a:cs typeface="+mn-cs"/>
        </a:defRPr>
      </a:lvl1pPr>
      <a:lvl2pPr marL="514350" indent="-171450" algn="l" defTabSz="685800">
        <a:lnSpc>
          <a:spcPct val="90000"/>
        </a:lnSpc>
        <a:spcBef>
          <a:spcPts val="375"/>
        </a:spcBef>
        <a:buFont typeface="Arial"/>
        <a:buChar char="•"/>
        <a:defRPr sz="1800">
          <a:solidFill>
            <a:schemeClr val="tx1"/>
          </a:solidFill>
          <a:latin typeface="+mn-lt"/>
          <a:ea typeface="+mn-ea"/>
          <a:cs typeface="+mn-cs"/>
        </a:defRPr>
      </a:lvl2pPr>
      <a:lvl3pPr marL="857250" indent="-171450" algn="l" defTabSz="685800">
        <a:lnSpc>
          <a:spcPct val="90000"/>
        </a:lnSpc>
        <a:spcBef>
          <a:spcPts val="375"/>
        </a:spcBef>
        <a:buFont typeface="Arial"/>
        <a:buChar char="•"/>
        <a:defRPr sz="1500">
          <a:solidFill>
            <a:schemeClr val="tx1"/>
          </a:solidFill>
          <a:latin typeface="+mn-lt"/>
          <a:ea typeface="+mn-ea"/>
          <a:cs typeface="+mn-cs"/>
        </a:defRPr>
      </a:lvl3pPr>
      <a:lvl4pPr marL="1200150" indent="-171450" algn="l" defTabSz="685800">
        <a:lnSpc>
          <a:spcPct val="90000"/>
        </a:lnSpc>
        <a:spcBef>
          <a:spcPts val="375"/>
        </a:spcBef>
        <a:buFont typeface="Arial"/>
        <a:buChar char="•"/>
        <a:defRPr sz="1350">
          <a:solidFill>
            <a:schemeClr val="tx1"/>
          </a:solidFill>
          <a:latin typeface="+mn-lt"/>
          <a:ea typeface="+mn-ea"/>
          <a:cs typeface="+mn-cs"/>
        </a:defRPr>
      </a:lvl4pPr>
      <a:lvl5pPr marL="1543050" indent="-171450" algn="l" defTabSz="685800">
        <a:lnSpc>
          <a:spcPct val="90000"/>
        </a:lnSpc>
        <a:spcBef>
          <a:spcPts val="375"/>
        </a:spcBef>
        <a:buFont typeface="Arial"/>
        <a:buChar char="•"/>
        <a:defRPr sz="1350">
          <a:solidFill>
            <a:schemeClr val="tx1"/>
          </a:solidFill>
          <a:latin typeface="+mn-lt"/>
          <a:ea typeface="+mn-ea"/>
          <a:cs typeface="+mn-cs"/>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lideshare.net/ROER4D/open-research-and-open-educationexamples-from-the-roer4d-project/2"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doi.org/10.5944/openpraxis.10.2.82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odelelearning.com/2019/03/07/foster-collaboration-with-open-pedagog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9173/irrodl.v19i4.3601"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ctl.byu.edu/tip/are-your-assignments-renewable-or-disposabl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creativecommons.org/licenses/by/4.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slideplayer.com/slide/13425800/"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unesdoc.unesco.org/ark:/48223/pf000037093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open.ed.ac.uk/how-to-guides/choosing-a-creative-commons-licence-for-your-resour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Picture 4" descr="A group of women in a room&#10;&#10;Description automatically generated with medium confidence"/>
          <p:cNvPicPr>
            <a:picLocks noChangeAspect="1"/>
          </p:cNvPicPr>
          <p:nvPr/>
        </p:nvPicPr>
        <p:blipFill>
          <a:blip r:embed="rId3"/>
          <a:stretch/>
        </p:blipFill>
        <p:spPr bwMode="auto">
          <a:xfrm>
            <a:off x="0" y="0"/>
            <a:ext cx="7715721" cy="5143500"/>
          </a:xfrm>
          <a:prstGeom prst="rect">
            <a:avLst/>
          </a:prstGeom>
        </p:spPr>
      </p:pic>
      <p:pic>
        <p:nvPicPr>
          <p:cNvPr id="7" name="Picture 6" descr="Shape&#10;&#10;Description automatically generated"/>
          <p:cNvPicPr>
            <a:picLocks noChangeAspect="1"/>
          </p:cNvPicPr>
          <p:nvPr/>
        </p:nvPicPr>
        <p:blipFill>
          <a:blip r:embed="rId4"/>
          <a:stretch/>
        </p:blipFill>
        <p:spPr bwMode="auto">
          <a:xfrm>
            <a:off x="0" y="0"/>
            <a:ext cx="9144000" cy="5143500"/>
          </a:xfrm>
          <a:prstGeom prst="rect">
            <a:avLst/>
          </a:prstGeom>
        </p:spPr>
      </p:pic>
      <p:sp>
        <p:nvSpPr>
          <p:cNvPr id="8" name="TextBox 7"/>
          <p:cNvSpPr txBox="1"/>
          <p:nvPr/>
        </p:nvSpPr>
        <p:spPr bwMode="auto">
          <a:xfrm>
            <a:off x="4788024" y="1650248"/>
            <a:ext cx="3824131" cy="1246495"/>
          </a:xfrm>
          <a:prstGeom prst="rect">
            <a:avLst/>
          </a:prstGeom>
          <a:noFill/>
        </p:spPr>
        <p:txBody>
          <a:bodyPr wrap="square" rtlCol="0">
            <a:spAutoFit/>
          </a:bodyPr>
          <a:lstStyle/>
          <a:p>
            <a:pPr algn="r">
              <a:lnSpc>
                <a:spcPts val="3000"/>
              </a:lnSpc>
              <a:defRPr/>
            </a:pPr>
            <a:r>
              <a:rPr lang="en-GB" sz="2400" b="1" dirty="0">
                <a:latin typeface="Arial"/>
              </a:rPr>
              <a:t>OER-enabled Pedagogy for teaching and learning in the digital age</a:t>
            </a:r>
            <a:endParaRPr sz="1400" dirty="0"/>
          </a:p>
        </p:txBody>
      </p:sp>
      <p:sp>
        <p:nvSpPr>
          <p:cNvPr id="9" name="TextBox 8"/>
          <p:cNvSpPr txBox="1"/>
          <p:nvPr/>
        </p:nvSpPr>
        <p:spPr bwMode="auto">
          <a:xfrm>
            <a:off x="5477069" y="3281464"/>
            <a:ext cx="3135086" cy="415498"/>
          </a:xfrm>
          <a:prstGeom prst="rect">
            <a:avLst/>
          </a:prstGeom>
          <a:noFill/>
        </p:spPr>
        <p:txBody>
          <a:bodyPr wrap="square" rtlCol="0">
            <a:spAutoFit/>
          </a:bodyPr>
          <a:lstStyle/>
          <a:p>
            <a:pPr algn="r">
              <a:defRPr/>
            </a:pPr>
            <a:r>
              <a:rPr lang="en-US" sz="2100" dirty="0">
                <a:latin typeface="Arial"/>
                <a:cs typeface="Arial"/>
              </a:rPr>
              <a:t>Dr. Daniel Otto</a:t>
            </a:r>
            <a:endParaRPr dirty="0"/>
          </a:p>
        </p:txBody>
      </p:sp>
      <p:pic>
        <p:nvPicPr>
          <p:cNvPr id="10" name="Picture 9" descr="Logo, company name&#10;&#10;Description automatically generated"/>
          <p:cNvPicPr>
            <a:picLocks noChangeAspect="1"/>
          </p:cNvPicPr>
          <p:nvPr/>
        </p:nvPicPr>
        <p:blipFill>
          <a:blip r:embed="rId5"/>
          <a:stretch/>
        </p:blipFill>
        <p:spPr bwMode="auto">
          <a:xfrm>
            <a:off x="7092870" y="405639"/>
            <a:ext cx="1733890" cy="549313"/>
          </a:xfrm>
          <a:prstGeom prst="rect">
            <a:avLst/>
          </a:prstGeom>
        </p:spPr>
      </p:pic>
      <p:sp>
        <p:nvSpPr>
          <p:cNvPr id="2" name="Datumsplatzhalter 1"/>
          <p:cNvSpPr>
            <a:spLocks noGrp="1"/>
          </p:cNvSpPr>
          <p:nvPr>
            <p:ph type="dt" sz="half" idx="10"/>
          </p:nvPr>
        </p:nvSpPr>
        <p:spPr/>
        <p:txBody>
          <a:bodyPr/>
          <a:lstStyle/>
          <a:p>
            <a:pPr>
              <a:defRPr/>
            </a:pPr>
            <a:fld id="{E2A9A648-FEE0-4325-874F-6E6BF75E422A}" type="datetime1">
              <a:rPr lang="en-US" smtClean="0"/>
              <a:t>6/20/2022</a:t>
            </a:fld>
            <a:endParaRPr lang="en-US"/>
          </a:p>
        </p:txBody>
      </p:sp>
      <p:sp>
        <p:nvSpPr>
          <p:cNvPr id="3" name="Foliennummernplatzhalter 2"/>
          <p:cNvSpPr>
            <a:spLocks noGrp="1"/>
          </p:cNvSpPr>
          <p:nvPr>
            <p:ph type="sldNum" sz="quarter" idx="12"/>
          </p:nvPr>
        </p:nvSpPr>
        <p:spPr/>
        <p:txBody>
          <a:bodyPr/>
          <a:lstStyle/>
          <a:p>
            <a:pPr>
              <a:defRPr/>
            </a:pPr>
            <a:fld id="{370A82F7-0DED-4F2A-AA65-B8E4B32E19D0}"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b="1" dirty="0"/>
              <a:t>Added value for OER in teaching</a:t>
            </a:r>
          </a:p>
        </p:txBody>
      </p:sp>
      <p:sp>
        <p:nvSpPr>
          <p:cNvPr id="4" name="Datumsplatzhalter 3"/>
          <p:cNvSpPr>
            <a:spLocks noGrp="1"/>
          </p:cNvSpPr>
          <p:nvPr>
            <p:ph type="dt" sz="half" idx="10"/>
          </p:nvPr>
        </p:nvSpPr>
        <p:spPr/>
        <p:txBody>
          <a:bodyPr/>
          <a:lstStyle/>
          <a:p>
            <a:fld id="{815F89FC-00D0-418A-BC4F-8A04DCA2015A}" type="datetime1">
              <a:rPr lang="en-US" smtClean="0"/>
              <a:t>6/20/2022</a:t>
            </a:fld>
            <a:endParaRPr lang="de-DE"/>
          </a:p>
        </p:txBody>
      </p:sp>
      <p:sp>
        <p:nvSpPr>
          <p:cNvPr id="5" name="Foliennummernplatzhalter 4"/>
          <p:cNvSpPr>
            <a:spLocks noGrp="1"/>
          </p:cNvSpPr>
          <p:nvPr>
            <p:ph type="sldNum" sz="quarter" idx="12"/>
          </p:nvPr>
        </p:nvSpPr>
        <p:spPr/>
        <p:txBody>
          <a:bodyPr/>
          <a:lstStyle/>
          <a:p>
            <a:fld id="{802006FE-6571-4354-8775-F8708372C227}" type="slidenum">
              <a:rPr lang="de-DE" smtClean="0"/>
              <a:t>10</a:t>
            </a:fld>
            <a:endParaRPr lang="de-DE"/>
          </a:p>
        </p:txBody>
      </p:sp>
      <p:pic>
        <p:nvPicPr>
          <p:cNvPr id="7" name="Inhaltsplatzhalter 13"/>
          <p:cNvPicPr>
            <a:picLocks noGrp="1" noChangeAspect="1"/>
          </p:cNvPicPr>
          <p:nvPr>
            <p:ph idx="1"/>
          </p:nvPr>
        </p:nvPicPr>
        <p:blipFill>
          <a:blip r:embed="rId2"/>
          <a:stretch>
            <a:fillRect/>
          </a:stretch>
        </p:blipFill>
        <p:spPr>
          <a:xfrm>
            <a:off x="2377250" y="1759565"/>
            <a:ext cx="4389500" cy="2482811"/>
          </a:xfrm>
          <a:prstGeom prst="rect">
            <a:avLst/>
          </a:prstGeom>
        </p:spPr>
      </p:pic>
    </p:spTree>
    <p:extLst>
      <p:ext uri="{BB962C8B-B14F-4D97-AF65-F5344CB8AC3E}">
        <p14:creationId xmlns:p14="http://schemas.microsoft.com/office/powerpoint/2010/main" val="421137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a:blip r:embed="rId2"/>
          <a:stretch>
            <a:fillRect/>
          </a:stretch>
        </p:blipFill>
        <p:spPr>
          <a:xfrm>
            <a:off x="1018275" y="202873"/>
            <a:ext cx="6951639" cy="3911659"/>
          </a:xfrm>
          <a:prstGeom prst="rect">
            <a:avLst/>
          </a:prstGeom>
        </p:spPr>
      </p:pic>
      <p:sp>
        <p:nvSpPr>
          <p:cNvPr id="4" name="Datumsplatzhalter 3"/>
          <p:cNvSpPr>
            <a:spLocks noGrp="1"/>
          </p:cNvSpPr>
          <p:nvPr>
            <p:ph type="dt" sz="half" idx="10"/>
          </p:nvPr>
        </p:nvSpPr>
        <p:spPr/>
        <p:txBody>
          <a:bodyPr/>
          <a:lstStyle/>
          <a:p>
            <a:fld id="{AB83DF6A-8868-4679-8F22-C0EF85FB21DF}" type="datetime1">
              <a:rPr lang="en-US" smtClean="0"/>
              <a:t>6/20/2022</a:t>
            </a:fld>
            <a:endParaRPr lang="de-DE" dirty="0"/>
          </a:p>
        </p:txBody>
      </p:sp>
      <p:sp>
        <p:nvSpPr>
          <p:cNvPr id="5" name="Foliennummernplatzhalter 4"/>
          <p:cNvSpPr>
            <a:spLocks noGrp="1"/>
          </p:cNvSpPr>
          <p:nvPr>
            <p:ph type="sldNum" sz="quarter" idx="12"/>
          </p:nvPr>
        </p:nvSpPr>
        <p:spPr/>
        <p:txBody>
          <a:bodyPr/>
          <a:lstStyle/>
          <a:p>
            <a:fld id="{802006FE-6571-4354-8775-F8708372C227}" type="slidenum">
              <a:rPr lang="de-DE" smtClean="0"/>
              <a:t>11</a:t>
            </a:fld>
            <a:endParaRPr lang="de-DE"/>
          </a:p>
        </p:txBody>
      </p:sp>
      <p:sp>
        <p:nvSpPr>
          <p:cNvPr id="11" name="Rechteck 10"/>
          <p:cNvSpPr/>
          <p:nvPr/>
        </p:nvSpPr>
        <p:spPr>
          <a:xfrm>
            <a:off x="628650" y="4270554"/>
            <a:ext cx="7730891" cy="207749"/>
          </a:xfrm>
          <a:prstGeom prst="rect">
            <a:avLst/>
          </a:prstGeom>
        </p:spPr>
        <p:txBody>
          <a:bodyPr wrap="square">
            <a:spAutoFit/>
          </a:bodyPr>
          <a:lstStyle/>
          <a:p>
            <a:r>
              <a:rPr lang="en-US" sz="750" dirty="0"/>
              <a:t>Cheryl Hodgkinson-Williams &amp; </a:t>
            </a:r>
            <a:r>
              <a:rPr lang="en-US" sz="750" dirty="0" err="1"/>
              <a:t>Sukaina</a:t>
            </a:r>
            <a:r>
              <a:rPr lang="en-US" sz="750" dirty="0"/>
              <a:t> </a:t>
            </a:r>
            <a:r>
              <a:rPr lang="en-US" sz="750" dirty="0" err="1"/>
              <a:t>Walji</a:t>
            </a:r>
            <a:r>
              <a:rPr lang="en-US" sz="750" dirty="0"/>
              <a:t> :</a:t>
            </a:r>
            <a:r>
              <a:rPr lang="en-US" sz="750" dirty="0">
                <a:hlinkClick r:id="rId3"/>
              </a:rPr>
              <a:t>Open research and open education: Examples from the ROER4D project</a:t>
            </a:r>
            <a:r>
              <a:rPr lang="en-US" sz="750" dirty="0"/>
              <a:t>, </a:t>
            </a:r>
            <a:r>
              <a:rPr lang="de-DE" sz="750" dirty="0">
                <a:hlinkClick r:id="rId4"/>
              </a:rPr>
              <a:t>CC BY 4.0. </a:t>
            </a:r>
            <a:endParaRPr lang="de-DE" sz="750" dirty="0"/>
          </a:p>
        </p:txBody>
      </p:sp>
    </p:spTree>
    <p:extLst>
      <p:ext uri="{BB962C8B-B14F-4D97-AF65-F5344CB8AC3E}">
        <p14:creationId xmlns:p14="http://schemas.microsoft.com/office/powerpoint/2010/main" val="3311397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Open Educational Practices (OEP)</a:t>
            </a:r>
          </a:p>
        </p:txBody>
      </p:sp>
      <p:sp>
        <p:nvSpPr>
          <p:cNvPr id="3" name="Inhaltsplatzhalter 2"/>
          <p:cNvSpPr>
            <a:spLocks noGrp="1"/>
          </p:cNvSpPr>
          <p:nvPr>
            <p:ph idx="1"/>
          </p:nvPr>
        </p:nvSpPr>
        <p:spPr/>
        <p:txBody>
          <a:bodyPr>
            <a:normAutofit/>
          </a:bodyPr>
          <a:lstStyle/>
          <a:p>
            <a:pPr marL="0" indent="0">
              <a:buNone/>
            </a:pPr>
            <a:r>
              <a:rPr lang="en-GB" sz="2475" i="1" dirty="0"/>
              <a:t>OEP as collaborative practices involving the creation, use and reuse of OER, and pedagogical practices that use participatory technologies and social networks for interaction, peer learning, knowledge building and learner empowerment.</a:t>
            </a:r>
            <a:endParaRPr lang="de-DE" dirty="0"/>
          </a:p>
          <a:p>
            <a:pPr marL="0" indent="0">
              <a:buNone/>
            </a:pPr>
            <a:endParaRPr lang="en-US" sz="1500" dirty="0"/>
          </a:p>
          <a:p>
            <a:pPr marL="0" indent="0">
              <a:buNone/>
            </a:pPr>
            <a:r>
              <a:rPr lang="en-US" sz="1500" dirty="0"/>
              <a:t>Cronin, C., &amp; </a:t>
            </a:r>
            <a:r>
              <a:rPr lang="en-US" sz="1500" dirty="0" err="1"/>
              <a:t>MacLaren</a:t>
            </a:r>
            <a:r>
              <a:rPr lang="en-US" sz="1500" dirty="0"/>
              <a:t>, I. (2018). </a:t>
            </a:r>
            <a:r>
              <a:rPr lang="en-US" sz="1500" dirty="0" err="1"/>
              <a:t>Conceptualising</a:t>
            </a:r>
            <a:r>
              <a:rPr lang="en-US" sz="1500" dirty="0"/>
              <a:t> OEP: A review of theoretical and empirical literature in Open Educational Practices. Open Praxis, 10(2), 127–143. </a:t>
            </a:r>
            <a:r>
              <a:rPr lang="en-US" sz="1500" dirty="0">
                <a:hlinkClick r:id="rId2"/>
              </a:rPr>
              <a:t>https://doi.org/10.5944/openpraxis.10.2.825</a:t>
            </a:r>
            <a:endParaRPr lang="en-US" sz="1500" dirty="0"/>
          </a:p>
          <a:p>
            <a:pPr marL="0" indent="0">
              <a:buNone/>
            </a:pPr>
            <a:endParaRPr lang="de-DE" sz="1500" dirty="0"/>
          </a:p>
        </p:txBody>
      </p:sp>
      <p:sp>
        <p:nvSpPr>
          <p:cNvPr id="4" name="Datumsplatzhalter 3"/>
          <p:cNvSpPr>
            <a:spLocks noGrp="1"/>
          </p:cNvSpPr>
          <p:nvPr>
            <p:ph type="dt" sz="half" idx="10"/>
          </p:nvPr>
        </p:nvSpPr>
        <p:spPr/>
        <p:txBody>
          <a:bodyPr/>
          <a:lstStyle/>
          <a:p>
            <a:fld id="{1CE84343-F7FF-4BAD-80F5-20D09F6A81A9}" type="datetime1">
              <a:rPr lang="en-US" smtClean="0"/>
              <a:t>6/20/2022</a:t>
            </a:fld>
            <a:endParaRPr lang="de-DE"/>
          </a:p>
        </p:txBody>
      </p:sp>
      <p:sp>
        <p:nvSpPr>
          <p:cNvPr id="5" name="Foliennummernplatzhalter 4"/>
          <p:cNvSpPr>
            <a:spLocks noGrp="1"/>
          </p:cNvSpPr>
          <p:nvPr>
            <p:ph type="sldNum" sz="quarter" idx="12"/>
          </p:nvPr>
        </p:nvSpPr>
        <p:spPr/>
        <p:txBody>
          <a:bodyPr/>
          <a:lstStyle/>
          <a:p>
            <a:fld id="{802006FE-6571-4354-8775-F8708372C227}" type="slidenum">
              <a:rPr lang="de-DE" smtClean="0"/>
              <a:t>12</a:t>
            </a:fld>
            <a:endParaRPr lang="de-DE"/>
          </a:p>
        </p:txBody>
      </p:sp>
    </p:spTree>
    <p:extLst>
      <p:ext uri="{BB962C8B-B14F-4D97-AF65-F5344CB8AC3E}">
        <p14:creationId xmlns:p14="http://schemas.microsoft.com/office/powerpoint/2010/main" val="53476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628650" y="273844"/>
            <a:ext cx="7886700" cy="807731"/>
          </a:xfrm>
        </p:spPr>
        <p:txBody>
          <a:bodyPr/>
          <a:lstStyle/>
          <a:p>
            <a:r>
              <a:rPr lang="de-DE" b="1" dirty="0"/>
              <a:t>Open Educational Practices (OEP)</a:t>
            </a:r>
          </a:p>
        </p:txBody>
      </p:sp>
      <p:sp>
        <p:nvSpPr>
          <p:cNvPr id="7" name="Inhaltsplatzhalter 6"/>
          <p:cNvSpPr>
            <a:spLocks noGrp="1"/>
          </p:cNvSpPr>
          <p:nvPr>
            <p:ph idx="1"/>
          </p:nvPr>
        </p:nvSpPr>
        <p:spPr/>
        <p:txBody>
          <a:bodyPr>
            <a:normAutofit/>
          </a:bodyPr>
          <a:lstStyle/>
          <a:p>
            <a:endParaRPr lang="en-US" dirty="0"/>
          </a:p>
          <a:p>
            <a:endParaRPr lang="de-DE" dirty="0"/>
          </a:p>
          <a:p>
            <a:endParaRPr lang="de-DE" dirty="0"/>
          </a:p>
          <a:p>
            <a:pPr marL="0" indent="0">
              <a:buNone/>
            </a:pPr>
            <a:endParaRPr lang="en-US" sz="750" dirty="0"/>
          </a:p>
          <a:p>
            <a:pPr marL="0" indent="0">
              <a:buNone/>
            </a:pPr>
            <a:endParaRPr lang="en-US" sz="750" dirty="0"/>
          </a:p>
          <a:p>
            <a:pPr marL="0" indent="0">
              <a:buNone/>
            </a:pPr>
            <a:endParaRPr lang="en-US" sz="750" dirty="0"/>
          </a:p>
          <a:p>
            <a:pPr marL="0" indent="0">
              <a:buNone/>
            </a:pPr>
            <a:endParaRPr lang="en-US" sz="750" dirty="0"/>
          </a:p>
        </p:txBody>
      </p:sp>
      <p:sp>
        <p:nvSpPr>
          <p:cNvPr id="4" name="Datumsplatzhalter 3"/>
          <p:cNvSpPr>
            <a:spLocks noGrp="1"/>
          </p:cNvSpPr>
          <p:nvPr>
            <p:ph type="dt" sz="half" idx="10"/>
          </p:nvPr>
        </p:nvSpPr>
        <p:spPr/>
        <p:txBody>
          <a:bodyPr/>
          <a:lstStyle/>
          <a:p>
            <a:fld id="{B2018429-242D-470A-8BDB-21EC2D8B0B7D}" type="datetime1">
              <a:rPr lang="en-US" smtClean="0"/>
              <a:t>6/20/2022</a:t>
            </a:fld>
            <a:endParaRPr lang="de-DE" dirty="0"/>
          </a:p>
        </p:txBody>
      </p:sp>
      <p:sp>
        <p:nvSpPr>
          <p:cNvPr id="5" name="Foliennummernplatzhalter 4"/>
          <p:cNvSpPr>
            <a:spLocks noGrp="1"/>
          </p:cNvSpPr>
          <p:nvPr>
            <p:ph type="sldNum" sz="quarter" idx="12"/>
          </p:nvPr>
        </p:nvSpPr>
        <p:spPr/>
        <p:txBody>
          <a:bodyPr/>
          <a:lstStyle/>
          <a:p>
            <a:fld id="{802006FE-6571-4354-8775-F8708372C227}" type="slidenum">
              <a:rPr lang="de-DE" smtClean="0"/>
              <a:t>13</a:t>
            </a:fld>
            <a:endParaRPr lang="de-DE"/>
          </a:p>
        </p:txBody>
      </p:sp>
      <p:sp>
        <p:nvSpPr>
          <p:cNvPr id="2" name="Rechteck 1"/>
          <p:cNvSpPr/>
          <p:nvPr/>
        </p:nvSpPr>
        <p:spPr>
          <a:xfrm>
            <a:off x="628650" y="4582597"/>
            <a:ext cx="7261660" cy="207749"/>
          </a:xfrm>
          <a:prstGeom prst="rect">
            <a:avLst/>
          </a:prstGeom>
        </p:spPr>
        <p:txBody>
          <a:bodyPr wrap="square">
            <a:spAutoFit/>
          </a:bodyPr>
          <a:lstStyle/>
          <a:p>
            <a:r>
              <a:rPr lang="en-US" sz="750" dirty="0"/>
              <a:t>Tara McCoy: </a:t>
            </a:r>
            <a:r>
              <a:rPr lang="en-US" sz="750" dirty="0">
                <a:hlinkClick r:id="rId2"/>
              </a:rPr>
              <a:t>Foster Collaboration with Open Pedagogy</a:t>
            </a:r>
            <a:endParaRPr lang="en-US" sz="750"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96" y="971546"/>
            <a:ext cx="4707226" cy="3661176"/>
          </a:xfrm>
          <a:prstGeom prst="rect">
            <a:avLst/>
          </a:prstGeom>
        </p:spPr>
      </p:pic>
    </p:spTree>
    <p:extLst>
      <p:ext uri="{BB962C8B-B14F-4D97-AF65-F5344CB8AC3E}">
        <p14:creationId xmlns:p14="http://schemas.microsoft.com/office/powerpoint/2010/main" val="3768612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324854"/>
            <a:ext cx="7886700" cy="581344"/>
          </a:xfrm>
        </p:spPr>
        <p:txBody>
          <a:bodyPr anchor="t">
            <a:noAutofit/>
          </a:bodyPr>
          <a:lstStyle/>
          <a:p>
            <a:r>
              <a:rPr lang="en-GB" sz="3300" b="1" dirty="0"/>
              <a:t>OER-enabled Pedagogy </a:t>
            </a:r>
            <a:br>
              <a:rPr lang="en-GB" sz="3300" b="1" dirty="0"/>
            </a:br>
            <a:br>
              <a:rPr lang="en-GB" sz="3300" b="1" dirty="0"/>
            </a:br>
            <a:endParaRPr lang="en-GB" sz="3300" b="1" dirty="0"/>
          </a:p>
        </p:txBody>
      </p:sp>
      <p:sp>
        <p:nvSpPr>
          <p:cNvPr id="4" name="Datumsplatzhalter 3"/>
          <p:cNvSpPr>
            <a:spLocks noGrp="1"/>
          </p:cNvSpPr>
          <p:nvPr>
            <p:ph type="dt" sz="half" idx="10"/>
          </p:nvPr>
        </p:nvSpPr>
        <p:spPr/>
        <p:txBody>
          <a:bodyPr/>
          <a:lstStyle/>
          <a:p>
            <a:fld id="{C4B25567-0827-433A-8CCC-00E09F7FCDD6}" type="datetime1">
              <a:rPr lang="en-US" smtClean="0"/>
              <a:t>6/20/2022</a:t>
            </a:fld>
            <a:endParaRPr lang="de-DE" dirty="0"/>
          </a:p>
        </p:txBody>
      </p:sp>
      <p:sp>
        <p:nvSpPr>
          <p:cNvPr id="5" name="Foliennummernplatzhalter 4"/>
          <p:cNvSpPr>
            <a:spLocks noGrp="1"/>
          </p:cNvSpPr>
          <p:nvPr>
            <p:ph type="sldNum" sz="quarter" idx="12"/>
          </p:nvPr>
        </p:nvSpPr>
        <p:spPr/>
        <p:txBody>
          <a:bodyPr/>
          <a:lstStyle/>
          <a:p>
            <a:fld id="{802006FE-6571-4354-8775-F8708372C227}" type="slidenum">
              <a:rPr lang="de-DE" smtClean="0"/>
              <a:t>14</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623370020"/>
              </p:ext>
            </p:extLst>
          </p:nvPr>
        </p:nvGraphicFramePr>
        <p:xfrm>
          <a:off x="628650" y="1360916"/>
          <a:ext cx="7881940" cy="2723003"/>
        </p:xfrm>
        <a:graphic>
          <a:graphicData uri="http://schemas.openxmlformats.org/drawingml/2006/table">
            <a:tbl>
              <a:tblPr/>
              <a:tblGrid>
                <a:gridCol w="1576388">
                  <a:extLst>
                    <a:ext uri="{9D8B030D-6E8A-4147-A177-3AD203B41FA5}">
                      <a16:colId xmlns:a16="http://schemas.microsoft.com/office/drawing/2014/main" val="2021445561"/>
                    </a:ext>
                  </a:extLst>
                </a:gridCol>
                <a:gridCol w="1576388">
                  <a:extLst>
                    <a:ext uri="{9D8B030D-6E8A-4147-A177-3AD203B41FA5}">
                      <a16:colId xmlns:a16="http://schemas.microsoft.com/office/drawing/2014/main" val="1544954891"/>
                    </a:ext>
                  </a:extLst>
                </a:gridCol>
                <a:gridCol w="1576388">
                  <a:extLst>
                    <a:ext uri="{9D8B030D-6E8A-4147-A177-3AD203B41FA5}">
                      <a16:colId xmlns:a16="http://schemas.microsoft.com/office/drawing/2014/main" val="2193168654"/>
                    </a:ext>
                  </a:extLst>
                </a:gridCol>
                <a:gridCol w="1576388">
                  <a:extLst>
                    <a:ext uri="{9D8B030D-6E8A-4147-A177-3AD203B41FA5}">
                      <a16:colId xmlns:a16="http://schemas.microsoft.com/office/drawing/2014/main" val="4188950006"/>
                    </a:ext>
                  </a:extLst>
                </a:gridCol>
                <a:gridCol w="1576388">
                  <a:extLst>
                    <a:ext uri="{9D8B030D-6E8A-4147-A177-3AD203B41FA5}">
                      <a16:colId xmlns:a16="http://schemas.microsoft.com/office/drawing/2014/main" val="3717550752"/>
                    </a:ext>
                  </a:extLst>
                </a:gridCol>
              </a:tblGrid>
              <a:tr h="898310">
                <a:tc>
                  <a:txBody>
                    <a:bodyPr/>
                    <a:lstStyle/>
                    <a:p>
                      <a:endParaRPr lang="en-GB" sz="1000" noProof="0" dirty="0"/>
                    </a:p>
                  </a:txBody>
                  <a:tcPr marL="42863" marR="42863" marT="42863" marB="42863" anchor="ctr">
                    <a:lnL>
                      <a:noFill/>
                    </a:lnL>
                    <a:lnR>
                      <a:noFill/>
                    </a:lnR>
                    <a:lnT>
                      <a:noFill/>
                    </a:lnT>
                    <a:lnB>
                      <a:noFill/>
                    </a:lnB>
                    <a:solidFill>
                      <a:srgbClr val="EEEEEE"/>
                    </a:solidFill>
                  </a:tcPr>
                </a:tc>
                <a:tc>
                  <a:txBody>
                    <a:bodyPr/>
                    <a:lstStyle/>
                    <a:p>
                      <a:pPr algn="ctr"/>
                      <a:r>
                        <a:rPr lang="en-US" sz="1000" noProof="0" dirty="0"/>
                        <a:t>Student creates an artifact</a:t>
                      </a:r>
                    </a:p>
                  </a:txBody>
                  <a:tcPr marL="42863" marR="42863" marT="42863" marB="42863" anchor="ctr">
                    <a:lnL>
                      <a:noFill/>
                    </a:lnL>
                    <a:lnR>
                      <a:noFill/>
                    </a:lnR>
                    <a:lnT>
                      <a:noFill/>
                    </a:lnT>
                    <a:lnB>
                      <a:noFill/>
                    </a:lnB>
                    <a:solidFill>
                      <a:srgbClr val="EEEEEE"/>
                    </a:solidFill>
                  </a:tcPr>
                </a:tc>
                <a:tc>
                  <a:txBody>
                    <a:bodyPr/>
                    <a:lstStyle/>
                    <a:p>
                      <a:pPr algn="ctr"/>
                      <a:r>
                        <a:rPr lang="en-US" sz="1000" dirty="0"/>
                        <a:t>The artifact has value beyond supporting its creator's learning</a:t>
                      </a:r>
                    </a:p>
                  </a:txBody>
                  <a:tcPr marL="42863" marR="42863" marT="42863" marB="42863" anchor="ctr">
                    <a:lnL>
                      <a:noFill/>
                    </a:lnL>
                    <a:lnR>
                      <a:noFill/>
                    </a:lnR>
                    <a:lnT>
                      <a:noFill/>
                    </a:lnT>
                    <a:lnB>
                      <a:noFill/>
                    </a:lnB>
                    <a:solidFill>
                      <a:srgbClr val="EEEEEE"/>
                    </a:solidFill>
                  </a:tcPr>
                </a:tc>
                <a:tc>
                  <a:txBody>
                    <a:bodyPr/>
                    <a:lstStyle/>
                    <a:p>
                      <a:pPr algn="ctr"/>
                      <a:r>
                        <a:rPr lang="en-US" sz="1000" dirty="0"/>
                        <a:t>The artifact is made public</a:t>
                      </a:r>
                    </a:p>
                  </a:txBody>
                  <a:tcPr marL="42863" marR="42863" marT="42863" marB="42863" anchor="ctr">
                    <a:lnL>
                      <a:noFill/>
                    </a:lnL>
                    <a:lnR>
                      <a:noFill/>
                    </a:lnR>
                    <a:lnT>
                      <a:noFill/>
                    </a:lnT>
                    <a:lnB>
                      <a:noFill/>
                    </a:lnB>
                    <a:solidFill>
                      <a:srgbClr val="EEEEEE"/>
                    </a:solidFill>
                  </a:tcPr>
                </a:tc>
                <a:tc>
                  <a:txBody>
                    <a:bodyPr/>
                    <a:lstStyle/>
                    <a:p>
                      <a:pPr algn="ctr"/>
                      <a:r>
                        <a:rPr lang="en-US" sz="1000"/>
                        <a:t>The artifact is openly licensed</a:t>
                      </a:r>
                    </a:p>
                  </a:txBody>
                  <a:tcPr marL="42863" marR="42863" marT="42863" marB="42863" anchor="ctr">
                    <a:lnL>
                      <a:noFill/>
                    </a:lnL>
                    <a:lnR>
                      <a:noFill/>
                    </a:lnR>
                    <a:lnT>
                      <a:noFill/>
                    </a:lnT>
                    <a:lnB>
                      <a:noFill/>
                    </a:lnB>
                    <a:solidFill>
                      <a:srgbClr val="EEEEEE"/>
                    </a:solidFill>
                  </a:tcPr>
                </a:tc>
                <a:extLst>
                  <a:ext uri="{0D108BD9-81ED-4DB2-BD59-A6C34878D82A}">
                    <a16:rowId xmlns:a16="http://schemas.microsoft.com/office/drawing/2014/main" val="906741785"/>
                  </a:ext>
                </a:extLst>
              </a:tr>
              <a:tr h="393011">
                <a:tc>
                  <a:txBody>
                    <a:bodyPr/>
                    <a:lstStyle/>
                    <a:p>
                      <a:r>
                        <a:rPr lang="en-GB" sz="1000" noProof="0" dirty="0"/>
                        <a:t>Disposable assignments</a:t>
                      </a:r>
                    </a:p>
                  </a:txBody>
                  <a:tcPr marL="42863" marR="42863" marT="42863" marB="42863" anchor="ctr">
                    <a:lnL>
                      <a:noFill/>
                    </a:lnL>
                    <a:lnR>
                      <a:noFill/>
                    </a:lnR>
                    <a:lnT>
                      <a:noFill/>
                    </a:lnT>
                    <a:lnB>
                      <a:noFill/>
                    </a:lnB>
                  </a:tcPr>
                </a:tc>
                <a:tc>
                  <a:txBody>
                    <a:bodyPr/>
                    <a:lstStyle/>
                    <a:p>
                      <a:pPr algn="ctr"/>
                      <a:r>
                        <a:rPr lang="de-DE" sz="1000" dirty="0"/>
                        <a:t>X</a:t>
                      </a:r>
                    </a:p>
                  </a:txBody>
                  <a:tcPr marL="42863" marR="42863" marT="42863" marB="42863" anchor="ctr">
                    <a:lnL>
                      <a:noFill/>
                    </a:lnL>
                    <a:lnR>
                      <a:noFill/>
                    </a:lnR>
                    <a:lnT>
                      <a:noFill/>
                    </a:lnT>
                    <a:lnB>
                      <a:noFill/>
                    </a:lnB>
                  </a:tcPr>
                </a:tc>
                <a:tc>
                  <a:txBody>
                    <a:bodyPr/>
                    <a:lstStyle/>
                    <a:p>
                      <a:endParaRPr lang="de-DE" sz="1000"/>
                    </a:p>
                  </a:txBody>
                  <a:tcPr marL="42863" marR="42863" marT="42863" marB="42863" anchor="ctr">
                    <a:lnL>
                      <a:noFill/>
                    </a:lnL>
                    <a:lnR>
                      <a:noFill/>
                    </a:lnR>
                    <a:lnT>
                      <a:noFill/>
                    </a:lnT>
                    <a:lnB>
                      <a:noFill/>
                    </a:lnB>
                  </a:tcPr>
                </a:tc>
                <a:tc>
                  <a:txBody>
                    <a:bodyPr/>
                    <a:lstStyle/>
                    <a:p>
                      <a:endParaRPr lang="de-DE" sz="1000"/>
                    </a:p>
                  </a:txBody>
                  <a:tcPr marL="42863" marR="42863" marT="42863" marB="42863" anchor="ctr">
                    <a:lnL>
                      <a:noFill/>
                    </a:lnL>
                    <a:lnR>
                      <a:noFill/>
                    </a:lnR>
                    <a:lnT>
                      <a:noFill/>
                    </a:lnT>
                    <a:lnB>
                      <a:noFill/>
                    </a:lnB>
                  </a:tcPr>
                </a:tc>
                <a:tc>
                  <a:txBody>
                    <a:bodyPr/>
                    <a:lstStyle/>
                    <a:p>
                      <a:endParaRPr lang="de-DE" sz="1000"/>
                    </a:p>
                  </a:txBody>
                  <a:tcPr marL="42863" marR="42863" marT="42863" marB="42863" anchor="ctr">
                    <a:lnL>
                      <a:noFill/>
                    </a:lnL>
                    <a:lnR>
                      <a:noFill/>
                    </a:lnR>
                    <a:lnT>
                      <a:noFill/>
                    </a:lnT>
                    <a:lnB>
                      <a:noFill/>
                    </a:lnB>
                  </a:tcPr>
                </a:tc>
                <a:extLst>
                  <a:ext uri="{0D108BD9-81ED-4DB2-BD59-A6C34878D82A}">
                    <a16:rowId xmlns:a16="http://schemas.microsoft.com/office/drawing/2014/main" val="1516722082"/>
                  </a:ext>
                </a:extLst>
              </a:tr>
              <a:tr h="393011">
                <a:tc>
                  <a:txBody>
                    <a:bodyPr/>
                    <a:lstStyle/>
                    <a:p>
                      <a:r>
                        <a:rPr lang="en-GB" sz="1000" noProof="0" dirty="0"/>
                        <a:t>Authentic assignments</a:t>
                      </a:r>
                    </a:p>
                  </a:txBody>
                  <a:tcPr marL="42863" marR="42863" marT="42863" marB="42863" anchor="ctr">
                    <a:lnL>
                      <a:noFill/>
                    </a:lnL>
                    <a:lnR>
                      <a:noFill/>
                    </a:lnR>
                    <a:lnT>
                      <a:noFill/>
                    </a:lnT>
                    <a:lnB>
                      <a:noFill/>
                    </a:lnB>
                  </a:tcPr>
                </a:tc>
                <a:tc>
                  <a:txBody>
                    <a:bodyPr/>
                    <a:lstStyle/>
                    <a:p>
                      <a:pPr algn="ctr"/>
                      <a:r>
                        <a:rPr lang="de-DE" sz="1000" dirty="0"/>
                        <a:t>X</a:t>
                      </a:r>
                    </a:p>
                  </a:txBody>
                  <a:tcPr marL="42863" marR="42863" marT="42863" marB="42863" anchor="ctr">
                    <a:lnL>
                      <a:noFill/>
                    </a:lnL>
                    <a:lnR>
                      <a:noFill/>
                    </a:lnR>
                    <a:lnT>
                      <a:noFill/>
                    </a:lnT>
                    <a:lnB>
                      <a:noFill/>
                    </a:lnB>
                  </a:tcPr>
                </a:tc>
                <a:tc>
                  <a:txBody>
                    <a:bodyPr/>
                    <a:lstStyle/>
                    <a:p>
                      <a:pPr algn="ctr"/>
                      <a:r>
                        <a:rPr lang="de-DE" sz="1000" dirty="0"/>
                        <a:t>X</a:t>
                      </a:r>
                    </a:p>
                  </a:txBody>
                  <a:tcPr marL="42863" marR="42863" marT="42863" marB="42863" anchor="ctr">
                    <a:lnL>
                      <a:noFill/>
                    </a:lnL>
                    <a:lnR>
                      <a:noFill/>
                    </a:lnR>
                    <a:lnT>
                      <a:noFill/>
                    </a:lnT>
                    <a:lnB>
                      <a:noFill/>
                    </a:lnB>
                  </a:tcPr>
                </a:tc>
                <a:tc>
                  <a:txBody>
                    <a:bodyPr/>
                    <a:lstStyle/>
                    <a:p>
                      <a:endParaRPr lang="de-DE" sz="1000"/>
                    </a:p>
                  </a:txBody>
                  <a:tcPr marL="42863" marR="42863" marT="42863" marB="42863" anchor="ctr">
                    <a:lnL>
                      <a:noFill/>
                    </a:lnL>
                    <a:lnR>
                      <a:noFill/>
                    </a:lnR>
                    <a:lnT>
                      <a:noFill/>
                    </a:lnT>
                    <a:lnB>
                      <a:noFill/>
                    </a:lnB>
                  </a:tcPr>
                </a:tc>
                <a:tc>
                  <a:txBody>
                    <a:bodyPr/>
                    <a:lstStyle/>
                    <a:p>
                      <a:endParaRPr lang="de-DE" sz="1000"/>
                    </a:p>
                  </a:txBody>
                  <a:tcPr marL="42863" marR="42863" marT="42863" marB="42863" anchor="ctr">
                    <a:lnL>
                      <a:noFill/>
                    </a:lnL>
                    <a:lnR>
                      <a:noFill/>
                    </a:lnR>
                    <a:lnT>
                      <a:noFill/>
                    </a:lnT>
                    <a:lnB>
                      <a:noFill/>
                    </a:lnB>
                  </a:tcPr>
                </a:tc>
                <a:extLst>
                  <a:ext uri="{0D108BD9-81ED-4DB2-BD59-A6C34878D82A}">
                    <a16:rowId xmlns:a16="http://schemas.microsoft.com/office/drawing/2014/main" val="2345867748"/>
                  </a:ext>
                </a:extLst>
              </a:tr>
              <a:tr h="645660">
                <a:tc>
                  <a:txBody>
                    <a:bodyPr/>
                    <a:lstStyle/>
                    <a:p>
                      <a:r>
                        <a:rPr lang="en-GB" sz="1000" noProof="0" dirty="0"/>
                        <a:t>Constructionist assignments</a:t>
                      </a:r>
                    </a:p>
                  </a:txBody>
                  <a:tcPr marL="42863" marR="42863" marT="42863" marB="42863" anchor="ctr">
                    <a:lnL>
                      <a:noFill/>
                    </a:lnL>
                    <a:lnR>
                      <a:noFill/>
                    </a:lnR>
                    <a:lnT>
                      <a:noFill/>
                    </a:lnT>
                    <a:lnB>
                      <a:noFill/>
                    </a:lnB>
                  </a:tcPr>
                </a:tc>
                <a:tc>
                  <a:txBody>
                    <a:bodyPr/>
                    <a:lstStyle/>
                    <a:p>
                      <a:pPr algn="ctr"/>
                      <a:r>
                        <a:rPr lang="de-DE" sz="1000" dirty="0"/>
                        <a:t>X</a:t>
                      </a:r>
                    </a:p>
                  </a:txBody>
                  <a:tcPr marL="42863" marR="42863" marT="42863" marB="42863" anchor="ctr">
                    <a:lnL>
                      <a:noFill/>
                    </a:lnL>
                    <a:lnR>
                      <a:noFill/>
                    </a:lnR>
                    <a:lnT>
                      <a:noFill/>
                    </a:lnT>
                    <a:lnB>
                      <a:noFill/>
                    </a:lnB>
                  </a:tcPr>
                </a:tc>
                <a:tc>
                  <a:txBody>
                    <a:bodyPr/>
                    <a:lstStyle/>
                    <a:p>
                      <a:pPr algn="ctr"/>
                      <a:r>
                        <a:rPr lang="de-DE" sz="1000" dirty="0"/>
                        <a:t>X</a:t>
                      </a:r>
                    </a:p>
                  </a:txBody>
                  <a:tcPr marL="42863" marR="42863" marT="42863" marB="42863" anchor="ctr">
                    <a:lnL>
                      <a:noFill/>
                    </a:lnL>
                    <a:lnR>
                      <a:noFill/>
                    </a:lnR>
                    <a:lnT>
                      <a:noFill/>
                    </a:lnT>
                    <a:lnB>
                      <a:noFill/>
                    </a:lnB>
                  </a:tcPr>
                </a:tc>
                <a:tc>
                  <a:txBody>
                    <a:bodyPr/>
                    <a:lstStyle/>
                    <a:p>
                      <a:pPr algn="ctr"/>
                      <a:r>
                        <a:rPr lang="de-DE" sz="1000"/>
                        <a:t>X</a:t>
                      </a:r>
                    </a:p>
                  </a:txBody>
                  <a:tcPr marL="42863" marR="42863" marT="42863" marB="42863" anchor="ctr">
                    <a:lnL>
                      <a:noFill/>
                    </a:lnL>
                    <a:lnR>
                      <a:noFill/>
                    </a:lnR>
                    <a:lnT>
                      <a:noFill/>
                    </a:lnT>
                    <a:lnB>
                      <a:noFill/>
                    </a:lnB>
                  </a:tcPr>
                </a:tc>
                <a:tc>
                  <a:txBody>
                    <a:bodyPr/>
                    <a:lstStyle/>
                    <a:p>
                      <a:endParaRPr lang="de-DE" sz="1000"/>
                    </a:p>
                  </a:txBody>
                  <a:tcPr marL="42863" marR="42863" marT="42863" marB="42863" anchor="ctr">
                    <a:lnL>
                      <a:noFill/>
                    </a:lnL>
                    <a:lnR>
                      <a:noFill/>
                    </a:lnR>
                    <a:lnT>
                      <a:noFill/>
                    </a:lnT>
                    <a:lnB>
                      <a:noFill/>
                    </a:lnB>
                  </a:tcPr>
                </a:tc>
                <a:extLst>
                  <a:ext uri="{0D108BD9-81ED-4DB2-BD59-A6C34878D82A}">
                    <a16:rowId xmlns:a16="http://schemas.microsoft.com/office/drawing/2014/main" val="3799744426"/>
                  </a:ext>
                </a:extLst>
              </a:tr>
              <a:tr h="393011">
                <a:tc>
                  <a:txBody>
                    <a:bodyPr/>
                    <a:lstStyle/>
                    <a:p>
                      <a:r>
                        <a:rPr lang="en-GB" sz="1000" noProof="0" dirty="0"/>
                        <a:t>Renewable assignments</a:t>
                      </a:r>
                    </a:p>
                  </a:txBody>
                  <a:tcPr marL="42863" marR="42863" marT="42863" marB="42863" anchor="ctr">
                    <a:lnL>
                      <a:noFill/>
                    </a:lnL>
                    <a:lnR>
                      <a:noFill/>
                    </a:lnR>
                    <a:lnT>
                      <a:noFill/>
                    </a:lnT>
                    <a:lnB>
                      <a:noFill/>
                    </a:lnB>
                  </a:tcPr>
                </a:tc>
                <a:tc>
                  <a:txBody>
                    <a:bodyPr/>
                    <a:lstStyle/>
                    <a:p>
                      <a:pPr algn="ctr"/>
                      <a:r>
                        <a:rPr lang="de-DE" sz="1000" dirty="0"/>
                        <a:t>X</a:t>
                      </a:r>
                    </a:p>
                  </a:txBody>
                  <a:tcPr marL="42863" marR="42863" marT="42863" marB="42863" anchor="ctr">
                    <a:lnL>
                      <a:noFill/>
                    </a:lnL>
                    <a:lnR>
                      <a:noFill/>
                    </a:lnR>
                    <a:lnT>
                      <a:noFill/>
                    </a:lnT>
                    <a:lnB>
                      <a:noFill/>
                    </a:lnB>
                  </a:tcPr>
                </a:tc>
                <a:tc>
                  <a:txBody>
                    <a:bodyPr/>
                    <a:lstStyle/>
                    <a:p>
                      <a:pPr algn="ctr"/>
                      <a:r>
                        <a:rPr lang="de-DE" sz="1000" dirty="0"/>
                        <a:t>X</a:t>
                      </a:r>
                    </a:p>
                  </a:txBody>
                  <a:tcPr marL="42863" marR="42863" marT="42863" marB="42863" anchor="ctr">
                    <a:lnL>
                      <a:noFill/>
                    </a:lnL>
                    <a:lnR>
                      <a:noFill/>
                    </a:lnR>
                    <a:lnT>
                      <a:noFill/>
                    </a:lnT>
                    <a:lnB>
                      <a:noFill/>
                    </a:lnB>
                  </a:tcPr>
                </a:tc>
                <a:tc>
                  <a:txBody>
                    <a:bodyPr/>
                    <a:lstStyle/>
                    <a:p>
                      <a:pPr algn="ctr"/>
                      <a:r>
                        <a:rPr lang="de-DE" sz="1000" dirty="0"/>
                        <a:t>X</a:t>
                      </a:r>
                    </a:p>
                  </a:txBody>
                  <a:tcPr marL="42863" marR="42863" marT="42863" marB="42863" anchor="ctr">
                    <a:lnL>
                      <a:noFill/>
                    </a:lnL>
                    <a:lnR>
                      <a:noFill/>
                    </a:lnR>
                    <a:lnT>
                      <a:noFill/>
                    </a:lnT>
                    <a:lnB>
                      <a:noFill/>
                    </a:lnB>
                  </a:tcPr>
                </a:tc>
                <a:tc>
                  <a:txBody>
                    <a:bodyPr/>
                    <a:lstStyle/>
                    <a:p>
                      <a:pPr algn="ctr"/>
                      <a:r>
                        <a:rPr lang="de-DE" sz="1000" dirty="0"/>
                        <a:t>X</a:t>
                      </a:r>
                    </a:p>
                  </a:txBody>
                  <a:tcPr marL="42863" marR="42863" marT="42863" marB="42863" anchor="ctr">
                    <a:lnL>
                      <a:noFill/>
                    </a:lnL>
                    <a:lnR>
                      <a:noFill/>
                    </a:lnR>
                    <a:lnT>
                      <a:noFill/>
                    </a:lnT>
                    <a:lnB>
                      <a:noFill/>
                    </a:lnB>
                  </a:tcPr>
                </a:tc>
                <a:extLst>
                  <a:ext uri="{0D108BD9-81ED-4DB2-BD59-A6C34878D82A}">
                    <a16:rowId xmlns:a16="http://schemas.microsoft.com/office/drawing/2014/main" val="4185781489"/>
                  </a:ext>
                </a:extLst>
              </a:tr>
            </a:tbl>
          </a:graphicData>
        </a:graphic>
      </p:graphicFrame>
      <p:sp>
        <p:nvSpPr>
          <p:cNvPr id="7" name="Rectangle 1"/>
          <p:cNvSpPr>
            <a:spLocks noChangeArrowheads="1"/>
          </p:cNvSpPr>
          <p:nvPr/>
        </p:nvSpPr>
        <p:spPr bwMode="auto">
          <a:xfrm>
            <a:off x="623888" y="1024719"/>
            <a:ext cx="42838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rtl="0" eaLnBrk="0" fontAlgn="base" hangingPunct="0">
              <a:spcBef>
                <a:spcPct val="0"/>
              </a:spcBef>
              <a:spcAft>
                <a:spcPct val="0"/>
              </a:spcAft>
            </a:pPr>
            <a:r>
              <a:rPr lang="en-GB" altLang="de-DE" sz="1350" i="1" dirty="0">
                <a:latin typeface="Arial" panose="020B0604020202020204" pitchFamily="34" charset="0"/>
              </a:rPr>
              <a:t>Criteria Distinguishing Different Kinds of Assignments</a:t>
            </a:r>
            <a:r>
              <a:rPr lang="en-GB" altLang="de-DE" sz="1350" dirty="0">
                <a:latin typeface="Arial" panose="020B0604020202020204" pitchFamily="34" charset="0"/>
              </a:rPr>
              <a:t> </a:t>
            </a:r>
          </a:p>
        </p:txBody>
      </p:sp>
      <p:sp>
        <p:nvSpPr>
          <p:cNvPr id="8" name="Rechteck 7"/>
          <p:cNvSpPr/>
          <p:nvPr/>
        </p:nvSpPr>
        <p:spPr>
          <a:xfrm>
            <a:off x="628650" y="4376942"/>
            <a:ext cx="6893493" cy="369332"/>
          </a:xfrm>
          <a:prstGeom prst="rect">
            <a:avLst/>
          </a:prstGeom>
        </p:spPr>
        <p:txBody>
          <a:bodyPr wrap="square">
            <a:spAutoFit/>
          </a:bodyPr>
          <a:lstStyle/>
          <a:p>
            <a:r>
              <a:rPr lang="en-US" sz="900" dirty="0"/>
              <a:t>Wiley, D., &amp; Hilton III, J. L. (2018). Defining OER-Enabled Pedagogy. The International Review of Research in Open and Distributed Learning, 19(4). </a:t>
            </a:r>
            <a:r>
              <a:rPr lang="en-US" sz="900" dirty="0">
                <a:hlinkClick r:id="rId3"/>
              </a:rPr>
              <a:t>https://doi.org/10.19173/irrodl.v19i4.3601</a:t>
            </a:r>
            <a:endParaRPr lang="en-US" sz="900" dirty="0"/>
          </a:p>
        </p:txBody>
      </p:sp>
    </p:spTree>
    <p:extLst>
      <p:ext uri="{BB962C8B-B14F-4D97-AF65-F5344CB8AC3E}">
        <p14:creationId xmlns:p14="http://schemas.microsoft.com/office/powerpoint/2010/main" val="4277023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499739"/>
          </a:xfrm>
        </p:spPr>
        <p:txBody>
          <a:bodyPr anchor="t">
            <a:noAutofit/>
          </a:bodyPr>
          <a:lstStyle/>
          <a:p>
            <a:r>
              <a:rPr lang="de-DE" b="1" dirty="0" err="1"/>
              <a:t>Examples</a:t>
            </a:r>
            <a:r>
              <a:rPr lang="de-DE" b="1" dirty="0"/>
              <a:t> </a:t>
            </a:r>
            <a:r>
              <a:rPr lang="de-DE" b="1" dirty="0" err="1"/>
              <a:t>for</a:t>
            </a:r>
            <a:r>
              <a:rPr lang="de-DE" b="1" dirty="0"/>
              <a:t> OER-</a:t>
            </a:r>
            <a:r>
              <a:rPr lang="de-DE" b="1" dirty="0" err="1"/>
              <a:t>enabled</a:t>
            </a:r>
            <a:r>
              <a:rPr lang="de-DE" b="1" dirty="0"/>
              <a:t> </a:t>
            </a:r>
            <a:r>
              <a:rPr lang="de-DE" b="1" dirty="0" err="1"/>
              <a:t>Pedagogy</a:t>
            </a:r>
            <a:r>
              <a:rPr lang="de-DE" b="1" dirty="0"/>
              <a:t> </a:t>
            </a:r>
          </a:p>
        </p:txBody>
      </p:sp>
      <p:sp>
        <p:nvSpPr>
          <p:cNvPr id="9" name="Inhaltsplatzhalter 8"/>
          <p:cNvSpPr>
            <a:spLocks noGrp="1"/>
          </p:cNvSpPr>
          <p:nvPr>
            <p:ph idx="1"/>
          </p:nvPr>
        </p:nvSpPr>
        <p:spPr>
          <a:xfrm>
            <a:off x="628650" y="912083"/>
            <a:ext cx="7886700" cy="3647170"/>
          </a:xfrm>
        </p:spPr>
        <p:txBody>
          <a:bodyPr>
            <a:normAutofit lnSpcReduction="10000"/>
          </a:bodyPr>
          <a:lstStyle/>
          <a:p>
            <a:r>
              <a:rPr lang="en-GB" dirty="0"/>
              <a:t>students write or edit articles for Wikipedia.</a:t>
            </a:r>
          </a:p>
          <a:p>
            <a:r>
              <a:rPr lang="en-GB" dirty="0"/>
              <a:t>Students conduct a research project and present their findings at a conference or in a publication.</a:t>
            </a:r>
          </a:p>
          <a:p>
            <a:r>
              <a:rPr lang="en-GB" dirty="0"/>
              <a:t>History students use primary sources to create historical research about their local area that proves useful to community groups.</a:t>
            </a:r>
          </a:p>
          <a:p>
            <a:r>
              <a:rPr lang="en-GB" dirty="0"/>
              <a:t>Students create learning objects (including videos, PowerPoint slides and diagrams) to help others communicate course concepts.</a:t>
            </a:r>
          </a:p>
          <a:p>
            <a:r>
              <a:rPr lang="en-GB" dirty="0"/>
              <a:t>Students on an open education course put together an Open Education Reader, a collection of readings and commentaries on open education. They published it as a free, open online book that anyone with internet access can use.</a:t>
            </a:r>
          </a:p>
        </p:txBody>
      </p:sp>
      <p:sp>
        <p:nvSpPr>
          <p:cNvPr id="4" name="Datumsplatzhalter 3"/>
          <p:cNvSpPr>
            <a:spLocks noGrp="1"/>
          </p:cNvSpPr>
          <p:nvPr>
            <p:ph type="dt" sz="half" idx="10"/>
          </p:nvPr>
        </p:nvSpPr>
        <p:spPr/>
        <p:txBody>
          <a:bodyPr/>
          <a:lstStyle/>
          <a:p>
            <a:fld id="{E4D301F5-1DB9-4DDD-8C29-3136B1C55429}" type="datetime1">
              <a:rPr lang="en-US" smtClean="0"/>
              <a:t>6/20/2022</a:t>
            </a:fld>
            <a:endParaRPr lang="de-DE"/>
          </a:p>
        </p:txBody>
      </p:sp>
      <p:sp>
        <p:nvSpPr>
          <p:cNvPr id="5" name="Foliennummernplatzhalter 4"/>
          <p:cNvSpPr>
            <a:spLocks noGrp="1"/>
          </p:cNvSpPr>
          <p:nvPr>
            <p:ph type="sldNum" sz="quarter" idx="12"/>
          </p:nvPr>
        </p:nvSpPr>
        <p:spPr/>
        <p:txBody>
          <a:bodyPr/>
          <a:lstStyle/>
          <a:p>
            <a:fld id="{802006FE-6571-4354-8775-F8708372C227}" type="slidenum">
              <a:rPr lang="de-DE" smtClean="0"/>
              <a:t>15</a:t>
            </a:fld>
            <a:endParaRPr lang="de-DE"/>
          </a:p>
        </p:txBody>
      </p:sp>
      <p:sp>
        <p:nvSpPr>
          <p:cNvPr id="8" name="Rechteck 7">
            <a:hlinkClick r:id="rId3"/>
          </p:cNvPr>
          <p:cNvSpPr/>
          <p:nvPr/>
        </p:nvSpPr>
        <p:spPr>
          <a:xfrm>
            <a:off x="628650" y="4421014"/>
            <a:ext cx="6893493" cy="230832"/>
          </a:xfrm>
          <a:prstGeom prst="rect">
            <a:avLst/>
          </a:prstGeom>
        </p:spPr>
        <p:txBody>
          <a:bodyPr wrap="square">
            <a:spAutoFit/>
          </a:bodyPr>
          <a:lstStyle/>
          <a:p>
            <a:r>
              <a:rPr lang="de-DE" sz="900" dirty="0"/>
              <a:t>Bob Casper: </a:t>
            </a:r>
            <a:r>
              <a:rPr lang="en-US" sz="900" dirty="0">
                <a:hlinkClick r:id="rId3"/>
              </a:rPr>
              <a:t>Are Your Assignments Renewable or Disposable?</a:t>
            </a:r>
            <a:r>
              <a:rPr lang="en-US" sz="900" dirty="0"/>
              <a:t> </a:t>
            </a:r>
            <a:r>
              <a:rPr lang="de-DE" sz="900" dirty="0">
                <a:hlinkClick r:id="rId4"/>
              </a:rPr>
              <a:t>http://creativecommons.org/licenses/by/4.0/</a:t>
            </a:r>
            <a:endParaRPr lang="en-US" sz="900" dirty="0"/>
          </a:p>
        </p:txBody>
      </p:sp>
    </p:spTree>
    <p:extLst>
      <p:ext uri="{BB962C8B-B14F-4D97-AF65-F5344CB8AC3E}">
        <p14:creationId xmlns:p14="http://schemas.microsoft.com/office/powerpoint/2010/main" val="599004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b="1" dirty="0"/>
              <a:t>Open </a:t>
            </a:r>
            <a:r>
              <a:rPr lang="de-DE" b="1" dirty="0" err="1"/>
              <a:t>Textbooks</a:t>
            </a:r>
            <a:endParaRPr lang="de-DE" b="1" dirty="0"/>
          </a:p>
        </p:txBody>
      </p:sp>
      <p:sp>
        <p:nvSpPr>
          <p:cNvPr id="7" name="Inhaltsplatzhalter 6"/>
          <p:cNvSpPr>
            <a:spLocks noGrp="1"/>
          </p:cNvSpPr>
          <p:nvPr>
            <p:ph idx="1"/>
          </p:nvPr>
        </p:nvSpPr>
        <p:spPr/>
        <p:txBody>
          <a:bodyPr>
            <a:normAutofit fontScale="92500" lnSpcReduction="10000"/>
          </a:bodyPr>
          <a:lstStyle/>
          <a:p>
            <a:endParaRPr lang="de-DE" dirty="0"/>
          </a:p>
          <a:p>
            <a:endParaRPr lang="de-DE" dirty="0"/>
          </a:p>
          <a:p>
            <a:endParaRPr lang="de-DE" dirty="0"/>
          </a:p>
          <a:p>
            <a:endParaRPr lang="de-DE" dirty="0"/>
          </a:p>
          <a:p>
            <a:endParaRPr lang="de-DE" dirty="0"/>
          </a:p>
          <a:p>
            <a:pPr marL="0" indent="0">
              <a:buNone/>
            </a:pPr>
            <a:endParaRPr lang="de-DE" dirty="0"/>
          </a:p>
          <a:p>
            <a:endParaRPr lang="de-DE" sz="900" dirty="0"/>
          </a:p>
          <a:p>
            <a:endParaRPr lang="de-DE" sz="900" dirty="0"/>
          </a:p>
          <a:p>
            <a:pPr marL="0" indent="0">
              <a:buNone/>
            </a:pPr>
            <a:endParaRPr lang="de-DE" sz="900" dirty="0"/>
          </a:p>
          <a:p>
            <a:pPr marL="0" indent="0">
              <a:buNone/>
            </a:pPr>
            <a:endParaRPr lang="de-DE" sz="900" dirty="0"/>
          </a:p>
          <a:p>
            <a:pPr marL="0" indent="0">
              <a:buNone/>
            </a:pPr>
            <a:endParaRPr lang="de-DE" sz="900" dirty="0"/>
          </a:p>
          <a:p>
            <a:pPr marL="0" indent="0">
              <a:buNone/>
            </a:pPr>
            <a:r>
              <a:rPr lang="en-US" sz="975" dirty="0">
                <a:hlinkClick r:id="rId2"/>
              </a:rPr>
              <a:t>Using Open Textbooks to Transform Student Learning</a:t>
            </a:r>
            <a:r>
              <a:rPr lang="en-US" sz="975" dirty="0"/>
              <a:t> Published by Caren Johnston, </a:t>
            </a:r>
            <a:r>
              <a:rPr lang="en-US" sz="975" dirty="0">
                <a:hlinkClick r:id="rId3"/>
              </a:rPr>
              <a:t>CC-BY-4.0</a:t>
            </a:r>
            <a:endParaRPr lang="de-DE" sz="975" dirty="0"/>
          </a:p>
        </p:txBody>
      </p:sp>
      <p:sp>
        <p:nvSpPr>
          <p:cNvPr id="4" name="Datumsplatzhalter 3"/>
          <p:cNvSpPr>
            <a:spLocks noGrp="1"/>
          </p:cNvSpPr>
          <p:nvPr>
            <p:ph type="dt" sz="half" idx="10"/>
          </p:nvPr>
        </p:nvSpPr>
        <p:spPr/>
        <p:txBody>
          <a:bodyPr/>
          <a:lstStyle/>
          <a:p>
            <a:fld id="{450EB727-9098-4E14-BCD7-E5B4BC39B435}" type="datetime1">
              <a:rPr lang="en-US" smtClean="0"/>
              <a:t>6/20/2022</a:t>
            </a:fld>
            <a:endParaRPr lang="de-DE" dirty="0"/>
          </a:p>
        </p:txBody>
      </p:sp>
      <p:sp>
        <p:nvSpPr>
          <p:cNvPr id="5" name="Foliennummernplatzhalter 4"/>
          <p:cNvSpPr>
            <a:spLocks noGrp="1"/>
          </p:cNvSpPr>
          <p:nvPr>
            <p:ph type="sldNum" sz="quarter" idx="12"/>
          </p:nvPr>
        </p:nvSpPr>
        <p:spPr/>
        <p:txBody>
          <a:bodyPr/>
          <a:lstStyle/>
          <a:p>
            <a:fld id="{802006FE-6571-4354-8775-F8708372C227}" type="slidenum">
              <a:rPr lang="de-DE" smtClean="0"/>
              <a:t>16</a:t>
            </a:fld>
            <a:endParaRPr lang="de-DE"/>
          </a:p>
        </p:txBody>
      </p:sp>
      <p:pic>
        <p:nvPicPr>
          <p:cNvPr id="3" name="Grafik 2"/>
          <p:cNvPicPr>
            <a:picLocks noChangeAspect="1"/>
          </p:cNvPicPr>
          <p:nvPr/>
        </p:nvPicPr>
        <p:blipFill>
          <a:blip r:embed="rId4"/>
          <a:stretch>
            <a:fillRect/>
          </a:stretch>
        </p:blipFill>
        <p:spPr>
          <a:xfrm>
            <a:off x="2436691" y="971411"/>
            <a:ext cx="4270619" cy="3200678"/>
          </a:xfrm>
          <a:prstGeom prst="rect">
            <a:avLst/>
          </a:prstGeom>
        </p:spPr>
      </p:pic>
    </p:spTree>
    <p:extLst>
      <p:ext uri="{BB962C8B-B14F-4D97-AF65-F5344CB8AC3E}">
        <p14:creationId xmlns:p14="http://schemas.microsoft.com/office/powerpoint/2010/main" val="1784584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b="1" dirty="0"/>
              <a:t>How do we achieve (more) OER?</a:t>
            </a:r>
            <a:endParaRPr lang="de-DE" b="1" dirty="0"/>
          </a:p>
        </p:txBody>
      </p:sp>
      <p:sp>
        <p:nvSpPr>
          <p:cNvPr id="6" name="Textplatzhalter 5"/>
          <p:cNvSpPr>
            <a:spLocks noGrp="1"/>
          </p:cNvSpPr>
          <p:nvPr>
            <p:ph type="body" idx="1"/>
          </p:nvPr>
        </p:nvSpPr>
        <p:spPr/>
        <p:txBody>
          <a:bodyPr/>
          <a:lstStyle/>
          <a:p>
            <a:r>
              <a:rPr lang="de-DE" dirty="0"/>
              <a:t>Higher Education</a:t>
            </a:r>
          </a:p>
        </p:txBody>
      </p:sp>
      <p:sp>
        <p:nvSpPr>
          <p:cNvPr id="7" name="Inhaltsplatzhalter 6"/>
          <p:cNvSpPr>
            <a:spLocks noGrp="1"/>
          </p:cNvSpPr>
          <p:nvPr>
            <p:ph sz="half" idx="2"/>
          </p:nvPr>
        </p:nvSpPr>
        <p:spPr/>
        <p:txBody>
          <a:bodyPr>
            <a:normAutofit fontScale="92500" lnSpcReduction="10000"/>
          </a:bodyPr>
          <a:lstStyle/>
          <a:p>
            <a:r>
              <a:rPr lang="en-GB" dirty="0"/>
              <a:t>Strategy development</a:t>
            </a:r>
          </a:p>
          <a:p>
            <a:r>
              <a:rPr lang="en-GB" dirty="0"/>
              <a:t>Strengthening the reputation of open teaching</a:t>
            </a:r>
          </a:p>
          <a:p>
            <a:r>
              <a:rPr lang="en-GB" dirty="0"/>
              <a:t>Funding incentives (third-party funding, research semesters)</a:t>
            </a:r>
          </a:p>
          <a:p>
            <a:r>
              <a:rPr lang="en-GB" dirty="0"/>
              <a:t>Support (legal and sharing of material)</a:t>
            </a:r>
          </a:p>
          <a:p>
            <a:r>
              <a:rPr lang="en-GB" dirty="0"/>
              <a:t>Further training offers </a:t>
            </a:r>
          </a:p>
          <a:p>
            <a:r>
              <a:rPr lang="en-GB" dirty="0"/>
              <a:t>OER repositories</a:t>
            </a:r>
            <a:endParaRPr lang="de-DE" dirty="0"/>
          </a:p>
        </p:txBody>
      </p:sp>
      <p:sp>
        <p:nvSpPr>
          <p:cNvPr id="8" name="Textplatzhalter 7"/>
          <p:cNvSpPr>
            <a:spLocks noGrp="1"/>
          </p:cNvSpPr>
          <p:nvPr>
            <p:ph type="body" sz="quarter" idx="3"/>
          </p:nvPr>
        </p:nvSpPr>
        <p:spPr/>
        <p:txBody>
          <a:bodyPr/>
          <a:lstStyle/>
          <a:p>
            <a:r>
              <a:rPr lang="en-US" dirty="0"/>
              <a:t>Lecturers  </a:t>
            </a:r>
          </a:p>
        </p:txBody>
      </p:sp>
      <p:sp>
        <p:nvSpPr>
          <p:cNvPr id="9" name="Inhaltsplatzhalter 8"/>
          <p:cNvSpPr>
            <a:spLocks noGrp="1"/>
          </p:cNvSpPr>
          <p:nvPr>
            <p:ph sz="quarter" idx="4"/>
          </p:nvPr>
        </p:nvSpPr>
        <p:spPr/>
        <p:txBody>
          <a:bodyPr>
            <a:normAutofit/>
          </a:bodyPr>
          <a:lstStyle/>
          <a:p>
            <a:r>
              <a:rPr lang="en-GB" dirty="0"/>
              <a:t>Raising awareness for OER</a:t>
            </a:r>
          </a:p>
          <a:p>
            <a:r>
              <a:rPr lang="en-GB" dirty="0"/>
              <a:t>Openly license your own teaching materials. </a:t>
            </a:r>
          </a:p>
          <a:p>
            <a:r>
              <a:rPr lang="en-GB" dirty="0"/>
              <a:t>Consider OER when creating materials.</a:t>
            </a:r>
          </a:p>
          <a:p>
            <a:r>
              <a:rPr lang="en-GB" dirty="0"/>
              <a:t>Share and disseminate material/teaching content</a:t>
            </a:r>
          </a:p>
        </p:txBody>
      </p:sp>
      <p:sp>
        <p:nvSpPr>
          <p:cNvPr id="4" name="Datumsplatzhalter 3"/>
          <p:cNvSpPr>
            <a:spLocks noGrp="1"/>
          </p:cNvSpPr>
          <p:nvPr>
            <p:ph type="dt" sz="half" idx="10"/>
          </p:nvPr>
        </p:nvSpPr>
        <p:spPr/>
        <p:txBody>
          <a:bodyPr/>
          <a:lstStyle/>
          <a:p>
            <a:fld id="{82E818BD-1521-4A55-8B5E-13A77A0D39AC}" type="datetime1">
              <a:rPr lang="en-US" smtClean="0"/>
              <a:t>6/20/2022</a:t>
            </a:fld>
            <a:endParaRPr lang="de-DE" dirty="0"/>
          </a:p>
        </p:txBody>
      </p:sp>
      <p:sp>
        <p:nvSpPr>
          <p:cNvPr id="5" name="Foliennummernplatzhalter 4"/>
          <p:cNvSpPr>
            <a:spLocks noGrp="1"/>
          </p:cNvSpPr>
          <p:nvPr>
            <p:ph type="sldNum" sz="quarter" idx="12"/>
          </p:nvPr>
        </p:nvSpPr>
        <p:spPr/>
        <p:txBody>
          <a:bodyPr/>
          <a:lstStyle/>
          <a:p>
            <a:fld id="{802006FE-6571-4354-8775-F8708372C227}" type="slidenum">
              <a:rPr lang="de-DE" smtClean="0"/>
              <a:t>17</a:t>
            </a:fld>
            <a:endParaRPr lang="de-DE"/>
          </a:p>
        </p:txBody>
      </p:sp>
    </p:spTree>
    <p:extLst>
      <p:ext uri="{BB962C8B-B14F-4D97-AF65-F5344CB8AC3E}">
        <p14:creationId xmlns:p14="http://schemas.microsoft.com/office/powerpoint/2010/main" val="1092194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4700" y="1280102"/>
            <a:ext cx="4367804" cy="3318533"/>
          </a:xfrm>
          <a:prstGeom prst="rect">
            <a:avLst/>
          </a:prstGeom>
        </p:spPr>
      </p:pic>
      <p:sp>
        <p:nvSpPr>
          <p:cNvPr id="11" name="Titel 10"/>
          <p:cNvSpPr>
            <a:spLocks noGrp="1"/>
          </p:cNvSpPr>
          <p:nvPr>
            <p:ph type="title"/>
          </p:nvPr>
        </p:nvSpPr>
        <p:spPr>
          <a:xfrm>
            <a:off x="785252" y="118535"/>
            <a:ext cx="7886700" cy="992939"/>
          </a:xfrm>
        </p:spPr>
        <p:txBody>
          <a:bodyPr>
            <a:normAutofit/>
          </a:bodyPr>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r>
              <a:rPr lang="de-DE" dirty="0"/>
              <a:t>!</a:t>
            </a:r>
          </a:p>
        </p:txBody>
      </p:sp>
      <p:sp>
        <p:nvSpPr>
          <p:cNvPr id="7" name="Datumsplatzhalter 6"/>
          <p:cNvSpPr>
            <a:spLocks noGrp="1"/>
          </p:cNvSpPr>
          <p:nvPr>
            <p:ph type="dt" sz="half" idx="10"/>
          </p:nvPr>
        </p:nvSpPr>
        <p:spPr/>
        <p:txBody>
          <a:bodyPr/>
          <a:lstStyle/>
          <a:p>
            <a:fld id="{6E9A3AEE-1751-4B01-9FAF-38543E293860}" type="datetime1">
              <a:rPr lang="en-US" smtClean="0"/>
              <a:t>6/20/2022</a:t>
            </a:fld>
            <a:endParaRPr lang="de-DE"/>
          </a:p>
        </p:txBody>
      </p:sp>
      <p:sp>
        <p:nvSpPr>
          <p:cNvPr id="8" name="Foliennummernplatzhalter 7"/>
          <p:cNvSpPr>
            <a:spLocks noGrp="1"/>
          </p:cNvSpPr>
          <p:nvPr>
            <p:ph type="sldNum" sz="quarter" idx="12"/>
          </p:nvPr>
        </p:nvSpPr>
        <p:spPr/>
        <p:txBody>
          <a:bodyPr/>
          <a:lstStyle/>
          <a:p>
            <a:fld id="{802006FE-6571-4354-8775-F8708372C227}" type="slidenum">
              <a:rPr lang="de-DE" smtClean="0"/>
              <a:t>18</a:t>
            </a:fld>
            <a:endParaRPr lang="de-DE"/>
          </a:p>
        </p:txBody>
      </p:sp>
    </p:spTree>
    <p:extLst>
      <p:ext uri="{BB962C8B-B14F-4D97-AF65-F5344CB8AC3E}">
        <p14:creationId xmlns:p14="http://schemas.microsoft.com/office/powerpoint/2010/main" val="121959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Grafik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9" y="-172243"/>
            <a:ext cx="9312276"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21432" y="4935751"/>
            <a:ext cx="3804161" cy="207749"/>
          </a:xfrm>
          <a:prstGeom prst="rect">
            <a:avLst/>
          </a:prstGeom>
        </p:spPr>
        <p:txBody>
          <a:bodyPr wrap="square">
            <a:spAutoFit/>
          </a:bodyPr>
          <a:lstStyle/>
          <a:p>
            <a:r>
              <a:rPr lang="de-DE" sz="750" dirty="0">
                <a:solidFill>
                  <a:schemeClr val="bg1"/>
                </a:solidFill>
              </a:rPr>
              <a:t>https://commons.wikimedia.org/wiki/File:France_in_XXI_Century._School.jpg</a:t>
            </a:r>
          </a:p>
        </p:txBody>
      </p:sp>
      <p:sp>
        <p:nvSpPr>
          <p:cNvPr id="3" name="Datumsplatzhalter 2"/>
          <p:cNvSpPr>
            <a:spLocks noGrp="1"/>
          </p:cNvSpPr>
          <p:nvPr>
            <p:ph type="dt" sz="half" idx="10"/>
          </p:nvPr>
        </p:nvSpPr>
        <p:spPr/>
        <p:txBody>
          <a:bodyPr/>
          <a:lstStyle/>
          <a:p>
            <a:pPr>
              <a:defRPr/>
            </a:pPr>
            <a:fld id="{A4356110-5EB9-4294-9055-CB35DE46F7DF}" type="datetime1">
              <a:rPr lang="en-US" smtClean="0"/>
              <a:t>6/20/2022</a:t>
            </a:fld>
            <a:endParaRPr lang="en-US"/>
          </a:p>
        </p:txBody>
      </p:sp>
      <p:sp>
        <p:nvSpPr>
          <p:cNvPr id="4" name="Foliennummernplatzhalter 3"/>
          <p:cNvSpPr>
            <a:spLocks noGrp="1"/>
          </p:cNvSpPr>
          <p:nvPr>
            <p:ph type="sldNum" sz="quarter" idx="12"/>
          </p:nvPr>
        </p:nvSpPr>
        <p:spPr/>
        <p:txBody>
          <a:bodyPr/>
          <a:lstStyle/>
          <a:p>
            <a:pPr>
              <a:defRPr/>
            </a:pPr>
            <a:fld id="{370A82F7-0DED-4F2A-AA65-B8E4B32E19D0}" type="slidenum">
              <a:rPr lang="en-US" smtClean="0"/>
              <a:t>2</a:t>
            </a:fld>
            <a:endParaRPr lang="en-US"/>
          </a:p>
        </p:txBody>
      </p:sp>
    </p:spTree>
    <p:extLst>
      <p:ext uri="{BB962C8B-B14F-4D97-AF65-F5344CB8AC3E}">
        <p14:creationId xmlns:p14="http://schemas.microsoft.com/office/powerpoint/2010/main" val="184083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5" name="Gruppieren 1"/>
          <p:cNvGrpSpPr/>
          <p:nvPr/>
        </p:nvGrpSpPr>
        <p:grpSpPr bwMode="auto">
          <a:xfrm>
            <a:off x="337140" y="1689062"/>
            <a:ext cx="8469722" cy="2302572"/>
            <a:chOff x="372653" y="2362831"/>
            <a:chExt cx="8469722" cy="2302572"/>
          </a:xfrm>
        </p:grpSpPr>
        <p:grpSp>
          <p:nvGrpSpPr>
            <p:cNvPr id="6" name="Diagramm 14"/>
            <p:cNvGrpSpPr/>
            <p:nvPr/>
          </p:nvGrpSpPr>
          <p:grpSpPr bwMode="auto">
            <a:xfrm>
              <a:off x="443682" y="3424117"/>
              <a:ext cx="8398693" cy="360000"/>
              <a:chOff x="0" y="0"/>
              <a:chExt cx="8398693" cy="360000"/>
            </a:xfrm>
          </p:grpSpPr>
          <p:sp>
            <p:nvSpPr>
              <p:cNvPr id="7" name="Chevron 6"/>
              <p:cNvSpPr/>
              <p:nvPr/>
            </p:nvSpPr>
            <p:spPr bwMode="auto">
              <a:xfrm>
                <a:off x="330407" y="0"/>
                <a:ext cx="4263544" cy="360000"/>
              </a:xfrm>
              <a:prstGeom prst="chevron">
                <a:avLst>
                  <a:gd name="adj" fmla="val 50000"/>
                </a:avLst>
              </a:prstGeom>
              <a:solidFill>
                <a:srgbClr val="92D050"/>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72009" tIns="24003" rIns="24003" bIns="24003" numCol="1" spcCol="1270" anchor="ctr" anchorCtr="0">
                <a:noAutofit/>
              </a:bodyPr>
              <a:lstStyle/>
              <a:p>
                <a:pPr algn="ctr" defTabSz="800080">
                  <a:lnSpc>
                    <a:spcPct val="90000"/>
                  </a:lnSpc>
                  <a:buClr>
                    <a:srgbClr val="000000"/>
                  </a:buClr>
                  <a:defRPr/>
                </a:pPr>
                <a:r>
                  <a:rPr lang="de-DE" sz="1400" dirty="0">
                    <a:solidFill>
                      <a:srgbClr val="FFFFFF"/>
                    </a:solidFill>
                    <a:latin typeface="Arial"/>
                    <a:sym typeface="Arial"/>
                  </a:rPr>
                  <a:t>Technology-</a:t>
                </a:r>
                <a:r>
                  <a:rPr lang="de-DE" sz="1400" dirty="0" err="1">
                    <a:solidFill>
                      <a:srgbClr val="FFFFFF"/>
                    </a:solidFill>
                    <a:latin typeface="Arial"/>
                    <a:sym typeface="Arial"/>
                  </a:rPr>
                  <a:t>induced</a:t>
                </a:r>
                <a:r>
                  <a:rPr lang="de-DE" sz="1400" dirty="0">
                    <a:solidFill>
                      <a:srgbClr val="FFFFFF"/>
                    </a:solidFill>
                    <a:latin typeface="Arial"/>
                    <a:sym typeface="Arial"/>
                  </a:rPr>
                  <a:t> </a:t>
                </a:r>
                <a:r>
                  <a:rPr lang="de-DE" sz="1400" dirty="0" err="1">
                    <a:solidFill>
                      <a:srgbClr val="FFFFFF"/>
                    </a:solidFill>
                    <a:latin typeface="Arial"/>
                    <a:sym typeface="Arial"/>
                  </a:rPr>
                  <a:t>developments</a:t>
                </a:r>
                <a:endParaRPr lang="de-DE" sz="1100" dirty="0">
                  <a:solidFill>
                    <a:srgbClr val="FFFFFF"/>
                  </a:solidFill>
                  <a:latin typeface="Arial"/>
                  <a:sym typeface="Arial"/>
                </a:endParaRPr>
              </a:p>
            </p:txBody>
          </p:sp>
        </p:grpSp>
        <p:grpSp>
          <p:nvGrpSpPr>
            <p:cNvPr id="8" name="Diagramm 5"/>
            <p:cNvGrpSpPr/>
            <p:nvPr/>
          </p:nvGrpSpPr>
          <p:grpSpPr bwMode="auto">
            <a:xfrm>
              <a:off x="372653" y="2362831"/>
              <a:ext cx="8398693" cy="360000"/>
              <a:chOff x="0" y="0"/>
              <a:chExt cx="8398693" cy="360000"/>
            </a:xfrm>
          </p:grpSpPr>
          <p:sp>
            <p:nvSpPr>
              <p:cNvPr id="9" name="Chevron 8"/>
              <p:cNvSpPr/>
              <p:nvPr/>
            </p:nvSpPr>
            <p:spPr bwMode="auto">
              <a:xfrm>
                <a:off x="4052" y="0"/>
                <a:ext cx="787471" cy="360000"/>
              </a:xfrm>
              <a:prstGeom prst="chevron">
                <a:avLst>
                  <a:gd name="adj" fmla="val 50000"/>
                </a:avLst>
              </a:prstGeom>
              <a:solidFill>
                <a:srgbClr val="3FA9DC"/>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88011" tIns="29337" rIns="29337" bIns="29337" numCol="1" spcCol="1270" anchor="ctr" anchorCtr="0">
                <a:noAutofit/>
              </a:bodyPr>
              <a:lstStyle/>
              <a:p>
                <a:pPr algn="ctr" defTabSz="977876">
                  <a:lnSpc>
                    <a:spcPct val="90000"/>
                  </a:lnSpc>
                  <a:buClr>
                    <a:srgbClr val="000000"/>
                  </a:buClr>
                  <a:defRPr/>
                </a:pPr>
                <a:endParaRPr lang="de-DE" sz="2200">
                  <a:solidFill>
                    <a:srgbClr val="FFFFFF"/>
                  </a:solidFill>
                  <a:latin typeface="Arial"/>
                  <a:sym typeface="Arial"/>
                </a:endParaRPr>
              </a:p>
            </p:txBody>
          </p:sp>
          <p:sp>
            <p:nvSpPr>
              <p:cNvPr id="10" name="Chevron 9"/>
              <p:cNvSpPr/>
              <p:nvPr/>
            </p:nvSpPr>
            <p:spPr bwMode="auto">
              <a:xfrm>
                <a:off x="369130" y="0"/>
                <a:ext cx="4223952" cy="360000"/>
              </a:xfrm>
              <a:prstGeom prst="chevron">
                <a:avLst>
                  <a:gd name="adj" fmla="val 50000"/>
                </a:avLst>
              </a:prstGeom>
              <a:solidFill>
                <a:srgbClr val="3FA9DC"/>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72009" tIns="24003" rIns="24003" bIns="24003" numCol="1" spcCol="1270" anchor="ctr" anchorCtr="0">
                <a:noAutofit/>
              </a:bodyPr>
              <a:lstStyle/>
              <a:p>
                <a:pPr algn="ctr" defTabSz="800080">
                  <a:lnSpc>
                    <a:spcPct val="90000"/>
                  </a:lnSpc>
                  <a:buClr>
                    <a:srgbClr val="000000"/>
                  </a:buClr>
                  <a:defRPr/>
                </a:pPr>
                <a:r>
                  <a:rPr lang="de-DE" dirty="0">
                    <a:solidFill>
                      <a:srgbClr val="FFFFFF"/>
                    </a:solidFill>
                    <a:latin typeface="Arial"/>
                    <a:cs typeface="Arial"/>
                    <a:sym typeface="Arial"/>
                  </a:rPr>
                  <a:t>Transition </a:t>
                </a:r>
                <a:r>
                  <a:rPr lang="de-DE" dirty="0" err="1">
                    <a:solidFill>
                      <a:srgbClr val="FFFFFF"/>
                    </a:solidFill>
                    <a:latin typeface="Arial"/>
                    <a:cs typeface="Arial"/>
                    <a:sym typeface="Arial"/>
                  </a:rPr>
                  <a:t>phase</a:t>
                </a:r>
                <a:endParaRPr sz="1400" dirty="0">
                  <a:solidFill>
                    <a:srgbClr val="FFFFFF"/>
                  </a:solidFill>
                  <a:latin typeface="Arial"/>
                  <a:sym typeface="Arial"/>
                </a:endParaRPr>
              </a:p>
            </p:txBody>
          </p:sp>
          <p:sp>
            <p:nvSpPr>
              <p:cNvPr id="11" name="Chevron 10"/>
              <p:cNvSpPr/>
              <p:nvPr/>
            </p:nvSpPr>
            <p:spPr bwMode="auto">
              <a:xfrm>
                <a:off x="4170685" y="0"/>
                <a:ext cx="4223952" cy="360000"/>
              </a:xfrm>
              <a:prstGeom prst="chevron">
                <a:avLst>
                  <a:gd name="adj" fmla="val 50000"/>
                </a:avLst>
              </a:prstGeom>
              <a:solidFill>
                <a:srgbClr val="3FA9DC"/>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72009" tIns="24003" rIns="24003" bIns="24003" numCol="1" spcCol="1270" anchor="ctr" anchorCtr="0">
                <a:noAutofit/>
              </a:bodyPr>
              <a:lstStyle/>
              <a:p>
                <a:pPr algn="ctr" defTabSz="800080">
                  <a:lnSpc>
                    <a:spcPct val="90000"/>
                  </a:lnSpc>
                  <a:buClr>
                    <a:srgbClr val="000000"/>
                  </a:buClr>
                  <a:defRPr/>
                </a:pPr>
                <a:r>
                  <a:rPr lang="de-DE" dirty="0">
                    <a:solidFill>
                      <a:srgbClr val="FFFFFF"/>
                    </a:solidFill>
                    <a:latin typeface="Arial"/>
                    <a:cs typeface="Arial"/>
                    <a:sym typeface="Arial"/>
                  </a:rPr>
                  <a:t>Digital </a:t>
                </a:r>
                <a:r>
                  <a:rPr lang="de-DE" dirty="0" err="1">
                    <a:solidFill>
                      <a:srgbClr val="FFFFFF"/>
                    </a:solidFill>
                    <a:latin typeface="Arial"/>
                    <a:cs typeface="Arial"/>
                    <a:sym typeface="Arial"/>
                  </a:rPr>
                  <a:t>age</a:t>
                </a:r>
                <a:endParaRPr sz="1400" dirty="0">
                  <a:solidFill>
                    <a:srgbClr val="FFFFFF"/>
                  </a:solidFill>
                  <a:latin typeface="Arial"/>
                  <a:sym typeface="Arial"/>
                </a:endParaRPr>
              </a:p>
            </p:txBody>
          </p:sp>
        </p:grpSp>
        <p:grpSp>
          <p:nvGrpSpPr>
            <p:cNvPr id="12" name="Diagramm 19"/>
            <p:cNvGrpSpPr/>
            <p:nvPr/>
          </p:nvGrpSpPr>
          <p:grpSpPr bwMode="auto">
            <a:xfrm>
              <a:off x="741783" y="4305403"/>
              <a:ext cx="4295850" cy="360000"/>
              <a:chOff x="298101" y="-123604"/>
              <a:chExt cx="4295850" cy="360000"/>
            </a:xfrm>
          </p:grpSpPr>
          <p:sp>
            <p:nvSpPr>
              <p:cNvPr id="13" name="Chevron 12"/>
              <p:cNvSpPr/>
              <p:nvPr/>
            </p:nvSpPr>
            <p:spPr bwMode="auto">
              <a:xfrm>
                <a:off x="298101" y="-123604"/>
                <a:ext cx="4295850" cy="360000"/>
              </a:xfrm>
              <a:prstGeom prst="chevron">
                <a:avLst>
                  <a:gd name="adj" fmla="val 50000"/>
                </a:avLst>
              </a:prstGeom>
              <a:solidFill>
                <a:srgbClr val="00B050"/>
              </a:solidFill>
              <a:ln w="25400" cap="flat" cmpd="sng" algn="ctr">
                <a:solidFill>
                  <a:schemeClr val="l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72009" tIns="24003" rIns="24003" bIns="24003" numCol="1" spcCol="1270" anchor="ctr" anchorCtr="0">
                <a:noAutofit/>
              </a:bodyPr>
              <a:lstStyle/>
              <a:p>
                <a:pPr algn="ctr" defTabSz="800080">
                  <a:lnSpc>
                    <a:spcPct val="90000"/>
                  </a:lnSpc>
                  <a:buClr>
                    <a:srgbClr val="000000"/>
                  </a:buClr>
                  <a:defRPr/>
                </a:pPr>
                <a:r>
                  <a:rPr lang="de-DE" dirty="0">
                    <a:solidFill>
                      <a:srgbClr val="FFFFFF"/>
                    </a:solidFill>
                    <a:latin typeface="Arial"/>
                    <a:cs typeface="Arial"/>
                    <a:sym typeface="Arial"/>
                  </a:rPr>
                  <a:t>Design </a:t>
                </a:r>
                <a:r>
                  <a:rPr lang="de-DE" dirty="0" err="1">
                    <a:solidFill>
                      <a:srgbClr val="FFFFFF"/>
                    </a:solidFill>
                    <a:latin typeface="Arial"/>
                    <a:cs typeface="Arial"/>
                    <a:sym typeface="Arial"/>
                  </a:rPr>
                  <a:t>options</a:t>
                </a:r>
                <a:endParaRPr sz="1400" dirty="0">
                  <a:solidFill>
                    <a:srgbClr val="FFFFFF"/>
                  </a:solidFill>
                  <a:latin typeface="Arial"/>
                  <a:sym typeface="Arial"/>
                </a:endParaRPr>
              </a:p>
            </p:txBody>
          </p:sp>
        </p:grpSp>
        <p:sp>
          <p:nvSpPr>
            <p:cNvPr id="14" name="Nach oben gekrümmter Pfeil 26"/>
            <p:cNvSpPr/>
            <p:nvPr/>
          </p:nvSpPr>
          <p:spPr bwMode="auto">
            <a:xfrm>
              <a:off x="1598678" y="3772370"/>
              <a:ext cx="1044575" cy="476250"/>
            </a:xfrm>
            <a:prstGeom prst="curvedUpArrow">
              <a:avLst>
                <a:gd name="adj1" fmla="val 25000"/>
                <a:gd name="adj2" fmla="val 50000"/>
                <a:gd name="adj3" fmla="val 25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a:buClr>
                  <a:srgbClr val="000000"/>
                </a:buClr>
                <a:defRPr/>
              </a:pPr>
              <a:endParaRPr lang="de-DE" sz="1400">
                <a:solidFill>
                  <a:srgbClr val="000000"/>
                </a:solidFill>
                <a:latin typeface="Arial"/>
                <a:sym typeface="Arial"/>
              </a:endParaRPr>
            </a:p>
          </p:txBody>
        </p:sp>
        <p:sp>
          <p:nvSpPr>
            <p:cNvPr id="15" name="Nach oben gekrümmter Pfeil 27"/>
            <p:cNvSpPr/>
            <p:nvPr/>
          </p:nvSpPr>
          <p:spPr bwMode="auto">
            <a:xfrm rot="10800000">
              <a:off x="2801052" y="3788207"/>
              <a:ext cx="1044575" cy="476250"/>
            </a:xfrm>
            <a:prstGeom prst="curvedUpArrow">
              <a:avLst>
                <a:gd name="adj1" fmla="val 25000"/>
                <a:gd name="adj2" fmla="val 50000"/>
                <a:gd name="adj3" fmla="val 25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a:buClr>
                  <a:srgbClr val="000000"/>
                </a:buClr>
                <a:defRPr/>
              </a:pPr>
              <a:endParaRPr lang="de-DE" sz="1400">
                <a:solidFill>
                  <a:srgbClr val="000000"/>
                </a:solidFill>
                <a:latin typeface="Arial"/>
                <a:sym typeface="Arial"/>
              </a:endParaRPr>
            </a:p>
          </p:txBody>
        </p:sp>
      </p:grpSp>
      <p:sp>
        <p:nvSpPr>
          <p:cNvPr id="16" name="Textfeld 21"/>
          <p:cNvSpPr>
            <a:spLocks/>
          </p:cNvSpPr>
          <p:nvPr/>
        </p:nvSpPr>
        <p:spPr bwMode="auto">
          <a:xfrm>
            <a:off x="0" y="-31750"/>
            <a:ext cx="9144000" cy="215444"/>
          </a:xfrm>
          <a:prstGeom prst="rect">
            <a:avLst/>
          </a:prstGeom>
          <a:noFill/>
          <a:ln>
            <a:noFill/>
          </a:ln>
        </p:spPr>
        <p:txBody>
          <a:bodyPr>
            <a:spAutoFit/>
          </a:bodyPr>
          <a:lstStyle>
            <a:lvl1pPr>
              <a:spcBef>
                <a:spcPts val="0"/>
              </a:spcBef>
              <a:buFont typeface="Arial"/>
              <a:buChar char="•"/>
              <a:defRPr sz="3200">
                <a:solidFill>
                  <a:schemeClr val="tx1"/>
                </a:solidFill>
                <a:latin typeface="Calibri"/>
              </a:defRPr>
            </a:lvl1pPr>
            <a:lvl2pPr indent="-285750">
              <a:spcBef>
                <a:spcPts val="0"/>
              </a:spcBef>
              <a:buFont typeface="Arial"/>
              <a:buChar char="–"/>
              <a:defRPr sz="2800">
                <a:solidFill>
                  <a:schemeClr val="tx1"/>
                </a:solidFill>
                <a:latin typeface="Calibri"/>
              </a:defRPr>
            </a:lvl2pPr>
            <a:lvl3pPr indent="-228600">
              <a:spcBef>
                <a:spcPts val="0"/>
              </a:spcBef>
              <a:buFont typeface="Arial"/>
              <a:buChar char="•"/>
              <a:defRPr sz="2400">
                <a:solidFill>
                  <a:schemeClr val="tx1"/>
                </a:solidFill>
                <a:latin typeface="Calibri"/>
              </a:defRPr>
            </a:lvl3pPr>
            <a:lvl4pPr indent="-228600">
              <a:spcBef>
                <a:spcPts val="0"/>
              </a:spcBef>
              <a:buFont typeface="Arial"/>
              <a:buChar char="–"/>
              <a:defRPr sz="2000">
                <a:solidFill>
                  <a:schemeClr val="tx1"/>
                </a:solidFill>
                <a:latin typeface="Calibri"/>
              </a:defRPr>
            </a:lvl4pPr>
            <a:lvl5pPr indent="-228600">
              <a:spcBef>
                <a:spcPts val="0"/>
              </a:spcBef>
              <a:buFont typeface="Arial"/>
              <a:buChar char="»"/>
              <a:defRPr sz="2000">
                <a:solidFill>
                  <a:schemeClr val="tx1"/>
                </a:solidFill>
                <a:latin typeface="Calibri"/>
              </a:defRPr>
            </a:lvl5pPr>
            <a:lvl6pPr indent="-228600">
              <a:spcBef>
                <a:spcPts val="0"/>
              </a:spcBef>
              <a:spcAft>
                <a:spcPts val="0"/>
              </a:spcAft>
              <a:buFont typeface="Arial"/>
              <a:buChar char="»"/>
              <a:defRPr sz="2000">
                <a:solidFill>
                  <a:schemeClr val="tx1"/>
                </a:solidFill>
                <a:latin typeface="Calibri"/>
              </a:defRPr>
            </a:lvl6pPr>
            <a:lvl7pPr indent="-228600">
              <a:spcBef>
                <a:spcPts val="0"/>
              </a:spcBef>
              <a:spcAft>
                <a:spcPts val="0"/>
              </a:spcAft>
              <a:buFont typeface="Arial"/>
              <a:buChar char="»"/>
              <a:defRPr sz="2000">
                <a:solidFill>
                  <a:schemeClr val="tx1"/>
                </a:solidFill>
                <a:latin typeface="Calibri"/>
              </a:defRPr>
            </a:lvl7pPr>
            <a:lvl8pPr indent="-228600">
              <a:spcBef>
                <a:spcPts val="0"/>
              </a:spcBef>
              <a:spcAft>
                <a:spcPts val="0"/>
              </a:spcAft>
              <a:buFont typeface="Arial"/>
              <a:buChar char="»"/>
              <a:defRPr sz="2000">
                <a:solidFill>
                  <a:schemeClr val="tx1"/>
                </a:solidFill>
                <a:latin typeface="Calibri"/>
              </a:defRPr>
            </a:lvl8pPr>
            <a:lvl9pPr indent="-228600">
              <a:spcBef>
                <a:spcPts val="0"/>
              </a:spcBef>
              <a:spcAft>
                <a:spcPts val="0"/>
              </a:spcAft>
              <a:buFont typeface="Arial"/>
              <a:buChar char="»"/>
              <a:defRPr sz="2000">
                <a:solidFill>
                  <a:schemeClr val="tx1"/>
                </a:solidFill>
                <a:latin typeface="Calibri"/>
              </a:defRPr>
            </a:lvl9pPr>
          </a:lstStyle>
          <a:p>
            <a:pPr defTabSz="914378">
              <a:buClr>
                <a:srgbClr val="000000"/>
              </a:buClr>
              <a:buNone/>
              <a:defRPr/>
            </a:pPr>
            <a:r>
              <a:rPr lang="de-DE" sz="800">
                <a:solidFill>
                  <a:srgbClr val="FFFFFF">
                    <a:lumMod val="75000"/>
                  </a:srgbClr>
                </a:solidFill>
                <a:latin typeface="Arial"/>
                <a:ea typeface="Arial"/>
                <a:cs typeface="Arial"/>
                <a:sym typeface="Arial"/>
              </a:rPr>
              <a:t>Kerres, Michael 2017: Education in and for a Digital World. Vortrag auf der Tagung Scientist in Residence 2017/2018 an der Universität Duisburg-Essen.</a:t>
            </a:r>
            <a:endParaRPr>
              <a:solidFill>
                <a:srgbClr val="000000"/>
              </a:solidFill>
              <a:cs typeface="Arial"/>
              <a:sym typeface="Arial"/>
            </a:endParaRPr>
          </a:p>
        </p:txBody>
      </p:sp>
      <p:sp>
        <p:nvSpPr>
          <p:cNvPr id="2" name="Datumsplatzhalter 1"/>
          <p:cNvSpPr>
            <a:spLocks noGrp="1"/>
          </p:cNvSpPr>
          <p:nvPr>
            <p:ph type="dt" sz="half" idx="10"/>
          </p:nvPr>
        </p:nvSpPr>
        <p:spPr/>
        <p:txBody>
          <a:bodyPr/>
          <a:lstStyle/>
          <a:p>
            <a:pPr>
              <a:defRPr/>
            </a:pPr>
            <a:fld id="{FA75A8B3-71E5-4EDD-A23D-5BBC53E54571}" type="datetime1">
              <a:rPr lang="en-US" smtClean="0"/>
              <a:t>6/20/2022</a:t>
            </a:fld>
            <a:endParaRPr lang="en-US"/>
          </a:p>
        </p:txBody>
      </p:sp>
      <p:sp>
        <p:nvSpPr>
          <p:cNvPr id="3" name="Foliennummernplatzhalter 2"/>
          <p:cNvSpPr>
            <a:spLocks noGrp="1"/>
          </p:cNvSpPr>
          <p:nvPr>
            <p:ph type="sldNum" sz="quarter" idx="12"/>
          </p:nvPr>
        </p:nvSpPr>
        <p:spPr/>
        <p:txBody>
          <a:bodyPr/>
          <a:lstStyle/>
          <a:p>
            <a:pPr>
              <a:defRPr/>
            </a:pPr>
            <a:fld id="{370A82F7-0DED-4F2A-AA65-B8E4B32E19D0}" type="slidenum">
              <a:rPr lang="en-US" smtClean="0"/>
              <a:t>3</a:t>
            </a:fld>
            <a:endParaRPr lang="en-US"/>
          </a:p>
        </p:txBody>
      </p:sp>
      <p:sp>
        <p:nvSpPr>
          <p:cNvPr id="17" name="Rechteck 11"/>
          <p:cNvSpPr/>
          <p:nvPr/>
        </p:nvSpPr>
        <p:spPr bwMode="auto">
          <a:xfrm>
            <a:off x="4974991" y="2181940"/>
            <a:ext cx="3540359" cy="2585323"/>
          </a:xfrm>
          <a:prstGeom prst="rect">
            <a:avLst/>
          </a:prstGeom>
          <a:solidFill>
            <a:schemeClr val="bg1">
              <a:lumMod val="95000"/>
            </a:schemeClr>
          </a:solidFill>
        </p:spPr>
        <p:txBody>
          <a:bodyPr wrap="square">
            <a:spAutoFit/>
          </a:bodyPr>
          <a:lstStyle/>
          <a:p>
            <a:pPr defTabSz="914378">
              <a:buClr>
                <a:srgbClr val="000000"/>
              </a:buClr>
              <a:defRPr/>
            </a:pPr>
            <a:endParaRPr lang="de-DE" dirty="0">
              <a:solidFill>
                <a:srgbClr val="000000"/>
              </a:solidFill>
              <a:latin typeface="Arial"/>
              <a:cs typeface="Arial"/>
              <a:sym typeface="Arial"/>
            </a:endParaRPr>
          </a:p>
          <a:p>
            <a:pPr marL="285743" indent="-285743" defTabSz="914378">
              <a:buClr>
                <a:srgbClr val="000000"/>
              </a:buClr>
              <a:buFont typeface="Arial"/>
              <a:buChar char="•"/>
              <a:defRPr/>
            </a:pPr>
            <a:r>
              <a:rPr lang="en-GB" sz="1200" dirty="0">
                <a:solidFill>
                  <a:srgbClr val="000000"/>
                </a:solidFill>
                <a:latin typeface="Arial"/>
                <a:sym typeface="Arial"/>
              </a:rPr>
              <a:t>Rethinking teaching content</a:t>
            </a:r>
          </a:p>
          <a:p>
            <a:pPr marL="285743" indent="-285743" defTabSz="914378">
              <a:buClr>
                <a:srgbClr val="000000"/>
              </a:buClr>
              <a:buFont typeface="Arial"/>
              <a:buChar char="•"/>
              <a:defRPr/>
            </a:pPr>
            <a:endParaRPr lang="en-GB" sz="1200" dirty="0">
              <a:solidFill>
                <a:srgbClr val="000000"/>
              </a:solidFill>
              <a:latin typeface="Arial"/>
              <a:sym typeface="Arial"/>
            </a:endParaRPr>
          </a:p>
          <a:p>
            <a:pPr marL="285743" indent="-285743" defTabSz="914378">
              <a:buClr>
                <a:srgbClr val="000000"/>
              </a:buClr>
              <a:buFont typeface="Arial"/>
              <a:buChar char="•"/>
              <a:defRPr/>
            </a:pPr>
            <a:r>
              <a:rPr lang="en-GB" sz="1200" dirty="0">
                <a:solidFill>
                  <a:srgbClr val="000000"/>
                </a:solidFill>
                <a:latin typeface="Arial"/>
                <a:sym typeface="Arial"/>
              </a:rPr>
              <a:t>Teaching and learning methods</a:t>
            </a:r>
          </a:p>
          <a:p>
            <a:pPr marL="285743" indent="-285743" defTabSz="914378">
              <a:buClr>
                <a:srgbClr val="000000"/>
              </a:buClr>
              <a:buFont typeface="Arial"/>
              <a:buChar char="•"/>
              <a:defRPr/>
            </a:pPr>
            <a:endParaRPr lang="en-GB" sz="1200" dirty="0">
              <a:solidFill>
                <a:srgbClr val="000000"/>
              </a:solidFill>
              <a:latin typeface="Arial"/>
              <a:sym typeface="Arial"/>
            </a:endParaRPr>
          </a:p>
          <a:p>
            <a:pPr marL="285743" indent="-285743" defTabSz="914378">
              <a:buClr>
                <a:srgbClr val="000000"/>
              </a:buClr>
              <a:buFont typeface="Arial"/>
              <a:buChar char="•"/>
              <a:defRPr/>
            </a:pPr>
            <a:r>
              <a:rPr lang="en-GB" sz="1200" dirty="0">
                <a:solidFill>
                  <a:srgbClr val="000000"/>
                </a:solidFill>
                <a:latin typeface="Arial"/>
                <a:sym typeface="Arial"/>
              </a:rPr>
              <a:t>Learning places</a:t>
            </a:r>
          </a:p>
          <a:p>
            <a:pPr marL="285743" indent="-285743" defTabSz="914378">
              <a:buClr>
                <a:srgbClr val="000000"/>
              </a:buClr>
              <a:buFont typeface="Arial"/>
              <a:buChar char="•"/>
              <a:defRPr/>
            </a:pPr>
            <a:endParaRPr lang="de-DE" sz="1200" dirty="0">
              <a:solidFill>
                <a:srgbClr val="000000"/>
              </a:solidFill>
              <a:latin typeface="Arial"/>
              <a:cs typeface="Arial"/>
              <a:sym typeface="Arial"/>
            </a:endParaRPr>
          </a:p>
          <a:p>
            <a:pPr marL="285743" indent="-285743" defTabSz="914378">
              <a:buClr>
                <a:srgbClr val="000000"/>
              </a:buClr>
              <a:buFont typeface="Arial"/>
              <a:buChar char="•"/>
              <a:defRPr/>
            </a:pPr>
            <a:r>
              <a:rPr lang="de-DE" sz="1200" dirty="0">
                <a:solidFill>
                  <a:srgbClr val="000000"/>
                </a:solidFill>
                <a:latin typeface="Arial"/>
                <a:cs typeface="Arial"/>
                <a:sym typeface="Arial"/>
              </a:rPr>
              <a:t>New </a:t>
            </a:r>
            <a:r>
              <a:rPr lang="de-DE" sz="1200" dirty="0" err="1">
                <a:solidFill>
                  <a:srgbClr val="000000"/>
                </a:solidFill>
                <a:latin typeface="Arial"/>
                <a:cs typeface="Arial"/>
                <a:sym typeface="Arial"/>
              </a:rPr>
              <a:t>actors</a:t>
            </a:r>
            <a:r>
              <a:rPr lang="de-DE" sz="1200" dirty="0">
                <a:solidFill>
                  <a:srgbClr val="000000"/>
                </a:solidFill>
                <a:latin typeface="Arial"/>
                <a:cs typeface="Arial"/>
                <a:sym typeface="Arial"/>
              </a:rPr>
              <a:t> </a:t>
            </a:r>
          </a:p>
          <a:p>
            <a:pPr defTabSz="914378">
              <a:buClr>
                <a:srgbClr val="000000"/>
              </a:buClr>
              <a:defRPr/>
            </a:pPr>
            <a:endParaRPr lang="de-DE" sz="1200" dirty="0">
              <a:solidFill>
                <a:srgbClr val="000000"/>
              </a:solidFill>
              <a:latin typeface="Arial"/>
              <a:cs typeface="Arial"/>
              <a:sym typeface="Arial"/>
            </a:endParaRPr>
          </a:p>
          <a:p>
            <a:pPr marL="285743" indent="-285743" defTabSz="914378">
              <a:buClr>
                <a:srgbClr val="000000"/>
              </a:buClr>
              <a:buFont typeface="Arial"/>
              <a:buChar char="•"/>
              <a:defRPr/>
            </a:pPr>
            <a:r>
              <a:rPr lang="de-DE" sz="1200" dirty="0" err="1">
                <a:solidFill>
                  <a:srgbClr val="000000"/>
                </a:solidFill>
                <a:latin typeface="Arial"/>
                <a:cs typeface="Arial"/>
                <a:sym typeface="Arial"/>
              </a:rPr>
              <a:t>Institutions</a:t>
            </a:r>
            <a:r>
              <a:rPr lang="de-DE" sz="1200" dirty="0">
                <a:solidFill>
                  <a:srgbClr val="000000"/>
                </a:solidFill>
                <a:latin typeface="Arial"/>
                <a:cs typeface="Arial"/>
                <a:sym typeface="Arial"/>
              </a:rPr>
              <a:t> </a:t>
            </a:r>
            <a:r>
              <a:rPr lang="de-DE" sz="1200" dirty="0" err="1">
                <a:solidFill>
                  <a:srgbClr val="000000"/>
                </a:solidFill>
                <a:latin typeface="Arial"/>
                <a:cs typeface="Arial"/>
                <a:sym typeface="Arial"/>
              </a:rPr>
              <a:t>change</a:t>
            </a:r>
            <a:endParaRPr sz="1050" dirty="0">
              <a:solidFill>
                <a:srgbClr val="000000"/>
              </a:solidFill>
              <a:latin typeface="Arial"/>
              <a:cs typeface="Arial"/>
              <a:sym typeface="Arial"/>
            </a:endParaRPr>
          </a:p>
          <a:p>
            <a:pPr defTabSz="914378">
              <a:buClr>
                <a:srgbClr val="000000"/>
              </a:buClr>
              <a:defRPr/>
            </a:pPr>
            <a:endParaRPr lang="de-DE" sz="1200" dirty="0">
              <a:solidFill>
                <a:srgbClr val="000000"/>
              </a:solidFill>
              <a:latin typeface="Arial"/>
              <a:cs typeface="Arial"/>
              <a:sym typeface="Arial"/>
            </a:endParaRPr>
          </a:p>
          <a:p>
            <a:pPr marL="285743" indent="-285743" defTabSz="914378">
              <a:buClr>
                <a:srgbClr val="000000"/>
              </a:buClr>
              <a:buFont typeface="Arial"/>
              <a:buChar char="•"/>
              <a:defRPr/>
            </a:pPr>
            <a:r>
              <a:rPr lang="de-DE" sz="1200" dirty="0">
                <a:solidFill>
                  <a:srgbClr val="000000"/>
                </a:solidFill>
                <a:latin typeface="Arial"/>
                <a:cs typeface="Arial"/>
                <a:sym typeface="Arial"/>
              </a:rPr>
              <a:t>Change </a:t>
            </a:r>
            <a:r>
              <a:rPr lang="de-DE" sz="1200" dirty="0" err="1">
                <a:solidFill>
                  <a:srgbClr val="000000"/>
                </a:solidFill>
                <a:latin typeface="Arial"/>
                <a:cs typeface="Arial"/>
                <a:sym typeface="Arial"/>
              </a:rPr>
              <a:t>of</a:t>
            </a:r>
            <a:r>
              <a:rPr lang="de-DE" sz="1200" dirty="0">
                <a:solidFill>
                  <a:srgbClr val="000000"/>
                </a:solidFill>
                <a:latin typeface="Arial"/>
                <a:cs typeface="Arial"/>
                <a:sym typeface="Arial"/>
              </a:rPr>
              <a:t> </a:t>
            </a:r>
            <a:r>
              <a:rPr lang="de-DE" sz="1200" dirty="0" err="1">
                <a:solidFill>
                  <a:srgbClr val="000000"/>
                </a:solidFill>
                <a:latin typeface="Arial"/>
                <a:cs typeface="Arial"/>
                <a:sym typeface="Arial"/>
              </a:rPr>
              <a:t>roles</a:t>
            </a:r>
            <a:endParaRPr lang="de-DE" sz="1200" dirty="0">
              <a:solidFill>
                <a:srgbClr val="000000"/>
              </a:solidFill>
              <a:latin typeface="Arial"/>
              <a:cs typeface="Arial"/>
              <a:sym typeface="Arial"/>
            </a:endParaRPr>
          </a:p>
          <a:p>
            <a:pPr marL="285743" indent="-285743" defTabSz="914378">
              <a:buClr>
                <a:srgbClr val="000000"/>
              </a:buClr>
              <a:buFont typeface="Arial"/>
              <a:buChar char="•"/>
              <a:defRPr/>
            </a:pPr>
            <a:endParaRPr lang="de-DE" sz="1200" dirty="0">
              <a:solidFill>
                <a:srgbClr val="000000"/>
              </a:solidFill>
              <a:latin typeface="Arial"/>
              <a:cs typeface="Arial"/>
              <a:sym typeface="Arial"/>
            </a:endParaRPr>
          </a:p>
        </p:txBody>
      </p:sp>
    </p:spTree>
    <p:extLst>
      <p:ext uri="{BB962C8B-B14F-4D97-AF65-F5344CB8AC3E}">
        <p14:creationId xmlns:p14="http://schemas.microsoft.com/office/powerpoint/2010/main" val="603528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2">
            <a:extLst>
              <a:ext uri="{FF2B5EF4-FFF2-40B4-BE49-F238E27FC236}">
                <a16:creationId xmlns:a16="http://schemas.microsoft.com/office/drawing/2014/main" id="{CB9368DF-7919-D24D-9E8B-5E1F4918F9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88" y="84939"/>
            <a:ext cx="3180498" cy="212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feld 9">
            <a:extLst>
              <a:ext uri="{FF2B5EF4-FFF2-40B4-BE49-F238E27FC236}">
                <a16:creationId xmlns:a16="http://schemas.microsoft.com/office/drawing/2014/main" id="{210394F3-A64B-F741-B863-6D5428CD092A}"/>
              </a:ext>
            </a:extLst>
          </p:cNvPr>
          <p:cNvSpPr txBox="1">
            <a:spLocks noChangeArrowheads="1"/>
          </p:cNvSpPr>
          <p:nvPr/>
        </p:nvSpPr>
        <p:spPr bwMode="auto">
          <a:xfrm>
            <a:off x="2471739" y="1209676"/>
            <a:ext cx="1847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78">
              <a:spcBef>
                <a:spcPct val="0"/>
              </a:spcBef>
              <a:buClr>
                <a:srgbClr val="000000"/>
              </a:buClr>
              <a:buNone/>
              <a:defRPr/>
            </a:pPr>
            <a:endParaRPr lang="de-DE" altLang="de-DE" sz="4000">
              <a:solidFill>
                <a:srgbClr val="000000"/>
              </a:solidFill>
              <a:cs typeface="Arial"/>
              <a:sym typeface="Arial"/>
            </a:endParaRPr>
          </a:p>
        </p:txBody>
      </p:sp>
      <p:sp>
        <p:nvSpPr>
          <p:cNvPr id="2" name="Titel 1"/>
          <p:cNvSpPr>
            <a:spLocks noGrp="1"/>
          </p:cNvSpPr>
          <p:nvPr>
            <p:ph type="title"/>
          </p:nvPr>
        </p:nvSpPr>
        <p:spPr>
          <a:xfrm>
            <a:off x="623888" y="2232142"/>
            <a:ext cx="7886700" cy="574541"/>
          </a:xfrm>
        </p:spPr>
        <p:txBody>
          <a:bodyPr>
            <a:normAutofit/>
          </a:bodyPr>
          <a:lstStyle/>
          <a:p>
            <a:r>
              <a:rPr lang="de-DE" sz="3300" b="1" dirty="0"/>
              <a:t>UNESCO-Definition:</a:t>
            </a:r>
          </a:p>
        </p:txBody>
      </p:sp>
      <p:sp>
        <p:nvSpPr>
          <p:cNvPr id="3" name="Textplatzhalter 2"/>
          <p:cNvSpPr>
            <a:spLocks noGrp="1"/>
          </p:cNvSpPr>
          <p:nvPr>
            <p:ph type="body" idx="1"/>
          </p:nvPr>
        </p:nvSpPr>
        <p:spPr>
          <a:xfrm>
            <a:off x="623888" y="2519413"/>
            <a:ext cx="7886700" cy="2047825"/>
          </a:xfrm>
        </p:spPr>
        <p:txBody>
          <a:bodyPr>
            <a:normAutofit/>
          </a:bodyPr>
          <a:lstStyle/>
          <a:p>
            <a:endParaRPr lang="en-US" dirty="0"/>
          </a:p>
          <a:p>
            <a:r>
              <a:rPr lang="en-GB" dirty="0"/>
              <a:t>“learning, teaching and research materials in any format and medium that reside in the public domain or are under copyright that have been released under an open license, that permit no-cost access, reuse, re-purpose, adaptation and redistribution by others” (UNESCO 2019: 3 f.)</a:t>
            </a:r>
            <a:endParaRPr lang="en-US" dirty="0"/>
          </a:p>
          <a:p>
            <a:r>
              <a:rPr lang="en-US" sz="1050" dirty="0"/>
              <a:t>UNESCO. (2019). Draft Recommendation on Open Educational Resources. UNESCO. General Conference, 40th, 2019; UNESCO. </a:t>
            </a:r>
            <a:r>
              <a:rPr lang="en-US" sz="1050" dirty="0">
                <a:hlinkClick r:id="rId4"/>
              </a:rPr>
              <a:t>https://unesdoc.unesco.org/ark:/48223/pf0000370936</a:t>
            </a:r>
            <a:endParaRPr lang="en-US" sz="1050" dirty="0"/>
          </a:p>
          <a:p>
            <a:endParaRPr lang="en-US" dirty="0"/>
          </a:p>
          <a:p>
            <a:endParaRPr lang="de-DE" dirty="0"/>
          </a:p>
        </p:txBody>
      </p:sp>
      <p:sp>
        <p:nvSpPr>
          <p:cNvPr id="4" name="Datumsplatzhalter 3"/>
          <p:cNvSpPr>
            <a:spLocks noGrp="1"/>
          </p:cNvSpPr>
          <p:nvPr>
            <p:ph type="dt" sz="half" idx="10"/>
          </p:nvPr>
        </p:nvSpPr>
        <p:spPr/>
        <p:txBody>
          <a:bodyPr/>
          <a:lstStyle/>
          <a:p>
            <a:fld id="{EE1E2CAF-4FDB-4FEC-9CAC-ABA76834ADEF}" type="datetime1">
              <a:rPr lang="en-US" smtClean="0"/>
              <a:t>6/20/2022</a:t>
            </a:fld>
            <a:endParaRPr lang="de-DE"/>
          </a:p>
        </p:txBody>
      </p:sp>
      <p:sp>
        <p:nvSpPr>
          <p:cNvPr id="5" name="Foliennummernplatzhalter 4"/>
          <p:cNvSpPr>
            <a:spLocks noGrp="1"/>
          </p:cNvSpPr>
          <p:nvPr>
            <p:ph type="sldNum" sz="quarter" idx="12"/>
          </p:nvPr>
        </p:nvSpPr>
        <p:spPr/>
        <p:txBody>
          <a:bodyPr/>
          <a:lstStyle/>
          <a:p>
            <a:fld id="{802006FE-6571-4354-8775-F8708372C227}" type="slidenum">
              <a:rPr lang="de-DE" smtClean="0"/>
              <a:t>4</a:t>
            </a:fld>
            <a:endParaRPr lang="de-DE"/>
          </a:p>
        </p:txBody>
      </p:sp>
    </p:spTree>
    <p:extLst>
      <p:ext uri="{BB962C8B-B14F-4D97-AF65-F5344CB8AC3E}">
        <p14:creationId xmlns:p14="http://schemas.microsoft.com/office/powerpoint/2010/main" val="311057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3"/>
          <p:cNvPicPr preferRelativeResize="0"/>
          <p:nvPr/>
        </p:nvPicPr>
        <p:blipFill rotWithShape="1">
          <a:blip r:embed="rId3">
            <a:alphaModFix/>
          </a:blip>
          <a:srcRect/>
          <a:stretch/>
        </p:blipFill>
        <p:spPr>
          <a:xfrm>
            <a:off x="3059832" y="1277337"/>
            <a:ext cx="3104421" cy="2307087"/>
          </a:xfrm>
          <a:prstGeom prst="rect">
            <a:avLst/>
          </a:prstGeom>
          <a:noFill/>
          <a:ln>
            <a:noFill/>
          </a:ln>
          <a:effectLst>
            <a:outerShdw blurRad="190500" algn="tl" rotWithShape="0">
              <a:srgbClr val="000000">
                <a:alpha val="69803"/>
              </a:srgbClr>
            </a:outerShdw>
          </a:effectLst>
        </p:spPr>
      </p:pic>
      <p:sp>
        <p:nvSpPr>
          <p:cNvPr id="267" name="Google Shape;267;p13"/>
          <p:cNvSpPr/>
          <p:nvPr/>
        </p:nvSpPr>
        <p:spPr>
          <a:xfrm>
            <a:off x="944677" y="1280373"/>
            <a:ext cx="1304925" cy="397669"/>
          </a:xfrm>
          <a:prstGeom prst="rect">
            <a:avLst/>
          </a:prstGeom>
          <a:solidFill>
            <a:srgbClr val="1FA8DC"/>
          </a:solidFill>
          <a:ln>
            <a:noFill/>
          </a:ln>
          <a:effectLst>
            <a:outerShdw blurRad="76200" rotWithShape="0">
              <a:srgbClr val="000000">
                <a:alpha val="80000"/>
              </a:srgbClr>
            </a:outerShdw>
          </a:effectLst>
        </p:spPr>
        <p:txBody>
          <a:bodyPr spcFirstLastPara="1" wrap="square" lIns="38100" tIns="38100" rIns="38100" bIns="38100" anchor="ctr" anchorCtr="0">
            <a:noAutofit/>
          </a:bodyPr>
          <a:lstStyle/>
          <a:p>
            <a:pPr algn="ctr"/>
            <a:r>
              <a:rPr lang="de-DE" sz="1050">
                <a:solidFill>
                  <a:schemeClr val="lt1"/>
                </a:solidFill>
                <a:latin typeface="Arial"/>
                <a:ea typeface="Arial"/>
                <a:cs typeface="Arial"/>
                <a:sym typeface="Arial"/>
              </a:rPr>
              <a:t>retain</a:t>
            </a:r>
            <a:endParaRPr sz="1050">
              <a:solidFill>
                <a:schemeClr val="lt1"/>
              </a:solidFill>
              <a:latin typeface="Arial"/>
              <a:ea typeface="Arial"/>
              <a:cs typeface="Arial"/>
              <a:sym typeface="Arial"/>
            </a:endParaRPr>
          </a:p>
        </p:txBody>
      </p:sp>
      <p:sp>
        <p:nvSpPr>
          <p:cNvPr id="268" name="Google Shape;268;p13"/>
          <p:cNvSpPr/>
          <p:nvPr/>
        </p:nvSpPr>
        <p:spPr>
          <a:xfrm>
            <a:off x="944677" y="1766148"/>
            <a:ext cx="1304925" cy="397669"/>
          </a:xfrm>
          <a:prstGeom prst="rect">
            <a:avLst/>
          </a:prstGeom>
          <a:solidFill>
            <a:srgbClr val="1FA8DC"/>
          </a:solidFill>
          <a:ln>
            <a:noFill/>
          </a:ln>
          <a:effectLst>
            <a:outerShdw blurRad="76200" rotWithShape="0">
              <a:srgbClr val="000000">
                <a:alpha val="80000"/>
              </a:srgbClr>
            </a:outerShdw>
          </a:effectLst>
        </p:spPr>
        <p:txBody>
          <a:bodyPr spcFirstLastPara="1" wrap="square" lIns="38100" tIns="38100" rIns="38100" bIns="38100" anchor="ctr" anchorCtr="0">
            <a:noAutofit/>
          </a:bodyPr>
          <a:lstStyle/>
          <a:p>
            <a:pPr algn="ctr"/>
            <a:r>
              <a:rPr lang="de-DE" sz="1050">
                <a:solidFill>
                  <a:schemeClr val="lt1"/>
                </a:solidFill>
                <a:latin typeface="Arial"/>
                <a:ea typeface="Arial"/>
                <a:cs typeface="Arial"/>
                <a:sym typeface="Arial"/>
              </a:rPr>
              <a:t>reuse</a:t>
            </a:r>
            <a:endParaRPr sz="1050">
              <a:solidFill>
                <a:schemeClr val="lt1"/>
              </a:solidFill>
              <a:latin typeface="Arial"/>
              <a:ea typeface="Arial"/>
              <a:cs typeface="Arial"/>
              <a:sym typeface="Arial"/>
            </a:endParaRPr>
          </a:p>
        </p:txBody>
      </p:sp>
      <p:sp>
        <p:nvSpPr>
          <p:cNvPr id="269" name="Google Shape;269;p13"/>
          <p:cNvSpPr/>
          <p:nvPr/>
        </p:nvSpPr>
        <p:spPr>
          <a:xfrm>
            <a:off x="951821" y="2249541"/>
            <a:ext cx="1304925" cy="397669"/>
          </a:xfrm>
          <a:prstGeom prst="rect">
            <a:avLst/>
          </a:prstGeom>
          <a:solidFill>
            <a:srgbClr val="1FA8DC"/>
          </a:solidFill>
          <a:ln>
            <a:noFill/>
          </a:ln>
          <a:effectLst>
            <a:outerShdw blurRad="76200" rotWithShape="0">
              <a:srgbClr val="000000">
                <a:alpha val="80000"/>
              </a:srgbClr>
            </a:outerShdw>
          </a:effectLst>
        </p:spPr>
        <p:txBody>
          <a:bodyPr spcFirstLastPara="1" wrap="square" lIns="38100" tIns="38100" rIns="38100" bIns="38100" anchor="ctr" anchorCtr="0">
            <a:noAutofit/>
          </a:bodyPr>
          <a:lstStyle/>
          <a:p>
            <a:pPr algn="ctr"/>
            <a:r>
              <a:rPr lang="de-DE" sz="1050">
                <a:solidFill>
                  <a:schemeClr val="lt1"/>
                </a:solidFill>
                <a:latin typeface="Arial"/>
                <a:ea typeface="Arial"/>
                <a:cs typeface="Arial"/>
                <a:sym typeface="Arial"/>
              </a:rPr>
              <a:t>revise</a:t>
            </a:r>
            <a:endParaRPr sz="1050">
              <a:solidFill>
                <a:schemeClr val="lt1"/>
              </a:solidFill>
              <a:latin typeface="Arial"/>
              <a:ea typeface="Arial"/>
              <a:cs typeface="Arial"/>
              <a:sym typeface="Arial"/>
            </a:endParaRPr>
          </a:p>
        </p:txBody>
      </p:sp>
      <p:sp>
        <p:nvSpPr>
          <p:cNvPr id="270" name="Google Shape;270;p13"/>
          <p:cNvSpPr/>
          <p:nvPr/>
        </p:nvSpPr>
        <p:spPr>
          <a:xfrm>
            <a:off x="945868" y="2740078"/>
            <a:ext cx="1304925" cy="397669"/>
          </a:xfrm>
          <a:prstGeom prst="rect">
            <a:avLst/>
          </a:prstGeom>
          <a:solidFill>
            <a:srgbClr val="1FA8DC"/>
          </a:solidFill>
          <a:ln>
            <a:noFill/>
          </a:ln>
          <a:effectLst>
            <a:outerShdw blurRad="76200" rotWithShape="0">
              <a:srgbClr val="000000">
                <a:alpha val="80000"/>
              </a:srgbClr>
            </a:outerShdw>
          </a:effectLst>
        </p:spPr>
        <p:txBody>
          <a:bodyPr spcFirstLastPara="1" wrap="square" lIns="38100" tIns="38100" rIns="38100" bIns="38100" anchor="ctr" anchorCtr="0">
            <a:noAutofit/>
          </a:bodyPr>
          <a:lstStyle/>
          <a:p>
            <a:pPr algn="ctr"/>
            <a:r>
              <a:rPr lang="de-DE" sz="1050">
                <a:solidFill>
                  <a:schemeClr val="lt1"/>
                </a:solidFill>
                <a:latin typeface="Arial"/>
                <a:ea typeface="Arial"/>
                <a:cs typeface="Arial"/>
                <a:sym typeface="Arial"/>
              </a:rPr>
              <a:t>remix</a:t>
            </a:r>
            <a:endParaRPr sz="1050">
              <a:solidFill>
                <a:schemeClr val="lt1"/>
              </a:solidFill>
              <a:latin typeface="Arial"/>
              <a:ea typeface="Arial"/>
              <a:cs typeface="Arial"/>
              <a:sym typeface="Arial"/>
            </a:endParaRPr>
          </a:p>
        </p:txBody>
      </p:sp>
      <p:sp>
        <p:nvSpPr>
          <p:cNvPr id="271" name="Google Shape;271;p13"/>
          <p:cNvSpPr/>
          <p:nvPr/>
        </p:nvSpPr>
        <p:spPr>
          <a:xfrm>
            <a:off x="944677" y="3229425"/>
            <a:ext cx="1304925" cy="397669"/>
          </a:xfrm>
          <a:prstGeom prst="rect">
            <a:avLst/>
          </a:prstGeom>
          <a:solidFill>
            <a:srgbClr val="1FA8DC"/>
          </a:solidFill>
          <a:ln>
            <a:noFill/>
          </a:ln>
          <a:effectLst>
            <a:outerShdw blurRad="76200" rotWithShape="0">
              <a:srgbClr val="000000">
                <a:alpha val="80000"/>
              </a:srgbClr>
            </a:outerShdw>
          </a:effectLst>
        </p:spPr>
        <p:txBody>
          <a:bodyPr spcFirstLastPara="1" wrap="square" lIns="38100" tIns="38100" rIns="38100" bIns="38100" anchor="ctr" anchorCtr="0">
            <a:noAutofit/>
          </a:bodyPr>
          <a:lstStyle/>
          <a:p>
            <a:pPr algn="ctr"/>
            <a:r>
              <a:rPr lang="de-DE" sz="1050">
                <a:solidFill>
                  <a:schemeClr val="lt1"/>
                </a:solidFill>
                <a:latin typeface="Arial"/>
                <a:ea typeface="Arial"/>
                <a:cs typeface="Arial"/>
                <a:sym typeface="Arial"/>
              </a:rPr>
              <a:t>redistribute</a:t>
            </a:r>
            <a:endParaRPr sz="1050">
              <a:solidFill>
                <a:schemeClr val="lt1"/>
              </a:solidFill>
              <a:latin typeface="Arial"/>
              <a:ea typeface="Arial"/>
              <a:cs typeface="Arial"/>
              <a:sym typeface="Arial"/>
            </a:endParaRPr>
          </a:p>
        </p:txBody>
      </p:sp>
      <p:cxnSp>
        <p:nvCxnSpPr>
          <p:cNvPr id="272" name="Google Shape;272;p13"/>
          <p:cNvCxnSpPr/>
          <p:nvPr/>
        </p:nvCxnSpPr>
        <p:spPr>
          <a:xfrm>
            <a:off x="817785" y="1138687"/>
            <a:ext cx="0" cy="2619375"/>
          </a:xfrm>
          <a:prstGeom prst="straightConnector1">
            <a:avLst/>
          </a:prstGeom>
          <a:noFill/>
          <a:ln w="25400" cap="flat" cmpd="sng">
            <a:solidFill>
              <a:schemeClr val="dk1"/>
            </a:solidFill>
            <a:prstDash val="solid"/>
            <a:round/>
            <a:headEnd type="none" w="sm" len="sm"/>
            <a:tailEnd type="triangle" w="med" len="med"/>
          </a:ln>
          <a:effectLst>
            <a:outerShdw blurRad="40000" dist="20000" dir="5400000" rotWithShape="0">
              <a:srgbClr val="000000">
                <a:alpha val="37647"/>
              </a:srgbClr>
            </a:outerShdw>
          </a:effectLst>
        </p:spPr>
      </p:cxnSp>
      <p:sp>
        <p:nvSpPr>
          <p:cNvPr id="278" name="Google Shape;278;p13"/>
          <p:cNvSpPr/>
          <p:nvPr/>
        </p:nvSpPr>
        <p:spPr>
          <a:xfrm rot="-5400000">
            <a:off x="-748828" y="2089509"/>
            <a:ext cx="2394562" cy="646290"/>
          </a:xfrm>
          <a:prstGeom prst="rect">
            <a:avLst/>
          </a:prstGeom>
          <a:noFill/>
          <a:ln>
            <a:noFill/>
          </a:ln>
        </p:spPr>
        <p:txBody>
          <a:bodyPr spcFirstLastPara="1" wrap="square" lIns="91425" tIns="45700" rIns="91425" bIns="45700" anchor="t" anchorCtr="0">
            <a:spAutoFit/>
          </a:bodyPr>
          <a:lstStyle/>
          <a:p>
            <a:pPr>
              <a:buClr>
                <a:srgbClr val="000000"/>
              </a:buClr>
              <a:buSzPts val="1800"/>
            </a:pPr>
            <a:r>
              <a:rPr lang="en-US" dirty="0">
                <a:solidFill>
                  <a:schemeClr val="dk1"/>
                </a:solidFill>
                <a:latin typeface="Arial"/>
                <a:ea typeface="Arial"/>
                <a:cs typeface="Arial"/>
                <a:sym typeface="Arial"/>
              </a:rPr>
              <a:t>Increasing level of openness</a:t>
            </a:r>
            <a:endParaRPr lang="en-US" dirty="0"/>
          </a:p>
        </p:txBody>
      </p:sp>
      <p:sp>
        <p:nvSpPr>
          <p:cNvPr id="279" name="Google Shape;279;p13"/>
          <p:cNvSpPr txBox="1"/>
          <p:nvPr/>
        </p:nvSpPr>
        <p:spPr>
          <a:xfrm>
            <a:off x="2987824" y="3630884"/>
            <a:ext cx="3560673" cy="369291"/>
          </a:xfrm>
          <a:prstGeom prst="rect">
            <a:avLst/>
          </a:prstGeom>
          <a:noFill/>
          <a:ln>
            <a:noFill/>
          </a:ln>
        </p:spPr>
        <p:txBody>
          <a:bodyPr spcFirstLastPara="1" wrap="square" lIns="91425" tIns="45700" rIns="91425" bIns="45700" anchor="t" anchorCtr="0">
            <a:spAutoFit/>
          </a:bodyPr>
          <a:lstStyle/>
          <a:p>
            <a:pPr>
              <a:lnSpc>
                <a:spcPct val="150000"/>
              </a:lnSpc>
              <a:buClr>
                <a:srgbClr val="000000"/>
              </a:buClr>
              <a:buSzPts val="600"/>
            </a:pPr>
            <a:r>
              <a:rPr lang="de-DE" sz="600" dirty="0">
                <a:solidFill>
                  <a:schemeClr val="dk1"/>
                </a:solidFill>
                <a:latin typeface="Arial"/>
                <a:ea typeface="Arial"/>
                <a:cs typeface="Arial"/>
                <a:sym typeface="Arial"/>
              </a:rPr>
              <a:t>David </a:t>
            </a:r>
            <a:r>
              <a:rPr lang="de-DE" sz="600" dirty="0" err="1">
                <a:solidFill>
                  <a:schemeClr val="dk1"/>
                </a:solidFill>
                <a:latin typeface="Arial"/>
                <a:ea typeface="Arial"/>
                <a:cs typeface="Arial"/>
                <a:sym typeface="Arial"/>
              </a:rPr>
              <a:t>Wiley</a:t>
            </a:r>
            <a:r>
              <a:rPr lang="de-DE" sz="600" dirty="0">
                <a:solidFill>
                  <a:schemeClr val="dk1"/>
                </a:solidFill>
                <a:latin typeface="Arial"/>
                <a:ea typeface="Arial"/>
                <a:cs typeface="Arial"/>
                <a:sym typeface="Arial"/>
              </a:rPr>
              <a:t> </a:t>
            </a:r>
            <a:endParaRPr dirty="0"/>
          </a:p>
          <a:p>
            <a:pPr>
              <a:lnSpc>
                <a:spcPct val="150000"/>
              </a:lnSpc>
              <a:buClr>
                <a:srgbClr val="000000"/>
              </a:buClr>
              <a:buSzPts val="600"/>
            </a:pPr>
            <a:r>
              <a:rPr lang="de-DE" sz="600" dirty="0">
                <a:solidFill>
                  <a:schemeClr val="dk1"/>
                </a:solidFill>
                <a:latin typeface="Arial"/>
                <a:ea typeface="Arial"/>
                <a:cs typeface="Arial"/>
                <a:sym typeface="Arial"/>
              </a:rPr>
              <a:t>cc </a:t>
            </a:r>
            <a:r>
              <a:rPr lang="de-DE" sz="600" dirty="0" err="1">
                <a:solidFill>
                  <a:schemeClr val="dk1"/>
                </a:solidFill>
                <a:latin typeface="Arial"/>
                <a:ea typeface="Arial"/>
                <a:cs typeface="Arial"/>
                <a:sym typeface="Arial"/>
              </a:rPr>
              <a:t>by</a:t>
            </a:r>
            <a:r>
              <a:rPr lang="de-DE" sz="600" dirty="0">
                <a:solidFill>
                  <a:schemeClr val="dk1"/>
                </a:solidFill>
                <a:latin typeface="Arial"/>
                <a:ea typeface="Arial"/>
                <a:cs typeface="Arial"/>
                <a:sym typeface="Arial"/>
              </a:rPr>
              <a:t> Celine Morton URL: https://www.flickr.com/photos/davidwiley/15147776963/in/photostream/</a:t>
            </a:r>
            <a:endParaRPr dirty="0"/>
          </a:p>
        </p:txBody>
      </p:sp>
      <p:sp>
        <p:nvSpPr>
          <p:cNvPr id="281" name="Google Shape;281;p13"/>
          <p:cNvSpPr txBox="1"/>
          <p:nvPr/>
        </p:nvSpPr>
        <p:spPr>
          <a:xfrm>
            <a:off x="125308" y="311169"/>
            <a:ext cx="9144000" cy="461624"/>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de-DE" sz="2400" dirty="0">
                <a:solidFill>
                  <a:srgbClr val="3FA9DC"/>
                </a:solidFill>
                <a:latin typeface="Arial"/>
                <a:ea typeface="Arial"/>
                <a:cs typeface="Arial"/>
                <a:sym typeface="Arial"/>
              </a:rPr>
              <a:t>The 5 </a:t>
            </a:r>
            <a:r>
              <a:rPr lang="de-DE" sz="2400" dirty="0" err="1">
                <a:solidFill>
                  <a:srgbClr val="3FA9DC"/>
                </a:solidFill>
                <a:latin typeface="Arial"/>
                <a:ea typeface="Arial"/>
                <a:cs typeface="Arial"/>
                <a:sym typeface="Arial"/>
              </a:rPr>
              <a:t>R´s</a:t>
            </a:r>
            <a:r>
              <a:rPr lang="de-DE" sz="2400" dirty="0">
                <a:solidFill>
                  <a:srgbClr val="3FA9DC"/>
                </a:solidFill>
                <a:latin typeface="Arial"/>
                <a:ea typeface="Arial"/>
                <a:cs typeface="Arial"/>
                <a:sym typeface="Arial"/>
              </a:rPr>
              <a:t> </a:t>
            </a:r>
            <a:r>
              <a:rPr lang="de-DE" sz="2400" dirty="0" err="1">
                <a:solidFill>
                  <a:srgbClr val="3FA9DC"/>
                </a:solidFill>
                <a:latin typeface="Arial"/>
                <a:ea typeface="Arial"/>
                <a:cs typeface="Arial"/>
                <a:sym typeface="Arial"/>
              </a:rPr>
              <a:t>of</a:t>
            </a:r>
            <a:r>
              <a:rPr lang="de-DE" sz="2400" dirty="0">
                <a:solidFill>
                  <a:srgbClr val="3FA9DC"/>
                </a:solidFill>
                <a:latin typeface="Arial"/>
                <a:ea typeface="Arial"/>
                <a:cs typeface="Arial"/>
                <a:sym typeface="Arial"/>
              </a:rPr>
              <a:t> </a:t>
            </a:r>
            <a:r>
              <a:rPr lang="de-DE" sz="2400" dirty="0" err="1">
                <a:solidFill>
                  <a:srgbClr val="3FA9DC"/>
                </a:solidFill>
                <a:latin typeface="Arial"/>
                <a:ea typeface="Arial"/>
                <a:cs typeface="Arial"/>
                <a:sym typeface="Arial"/>
              </a:rPr>
              <a:t>openness</a:t>
            </a:r>
            <a:r>
              <a:rPr lang="de-DE" sz="2400" dirty="0">
                <a:solidFill>
                  <a:srgbClr val="3FA9DC"/>
                </a:solidFill>
                <a:latin typeface="Arial"/>
                <a:ea typeface="Arial"/>
                <a:cs typeface="Arial"/>
                <a:sym typeface="Arial"/>
              </a:rPr>
              <a:t> </a:t>
            </a:r>
            <a:r>
              <a:rPr lang="de-DE" sz="2400" dirty="0" err="1">
                <a:solidFill>
                  <a:srgbClr val="3FA9DC"/>
                </a:solidFill>
                <a:latin typeface="Arial"/>
                <a:ea typeface="Arial"/>
                <a:cs typeface="Arial"/>
                <a:sym typeface="Arial"/>
              </a:rPr>
              <a:t>from</a:t>
            </a:r>
            <a:r>
              <a:rPr lang="de-DE" sz="2400" dirty="0">
                <a:solidFill>
                  <a:srgbClr val="3FA9DC"/>
                </a:solidFill>
                <a:latin typeface="Arial"/>
                <a:ea typeface="Arial"/>
                <a:cs typeface="Arial"/>
                <a:sym typeface="Arial"/>
              </a:rPr>
              <a:t> David </a:t>
            </a:r>
            <a:r>
              <a:rPr lang="de-DE" sz="2400" dirty="0" err="1">
                <a:solidFill>
                  <a:srgbClr val="3FA9DC"/>
                </a:solidFill>
                <a:latin typeface="Arial"/>
                <a:ea typeface="Arial"/>
                <a:cs typeface="Arial"/>
                <a:sym typeface="Arial"/>
              </a:rPr>
              <a:t>Wiley</a:t>
            </a:r>
            <a:endParaRPr sz="2400" dirty="0">
              <a:solidFill>
                <a:srgbClr val="3FA9DC"/>
              </a:solidFill>
              <a:latin typeface="Arial"/>
              <a:ea typeface="Arial"/>
              <a:cs typeface="Arial"/>
              <a:sym typeface="Arial"/>
            </a:endParaRPr>
          </a:p>
        </p:txBody>
      </p:sp>
      <p:sp>
        <p:nvSpPr>
          <p:cNvPr id="2" name="Datumsplatzhalter 1"/>
          <p:cNvSpPr>
            <a:spLocks noGrp="1"/>
          </p:cNvSpPr>
          <p:nvPr>
            <p:ph type="dt" idx="10"/>
          </p:nvPr>
        </p:nvSpPr>
        <p:spPr/>
        <p:txBody>
          <a:bodyPr/>
          <a:lstStyle/>
          <a:p>
            <a:fld id="{4C4841D0-AFBC-48A3-BD68-D7931C318F94}" type="datetime1">
              <a:rPr lang="en-US" smtClean="0"/>
              <a:t>6/20/2022</a:t>
            </a:fld>
            <a:endParaRPr lang="en-US"/>
          </a:p>
        </p:txBody>
      </p:sp>
    </p:spTree>
    <p:extLst>
      <p:ext uri="{BB962C8B-B14F-4D97-AF65-F5344CB8AC3E}">
        <p14:creationId xmlns:p14="http://schemas.microsoft.com/office/powerpoint/2010/main" val="65362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en-US" b="1" dirty="0"/>
              <a:t>Creative-Commons licenses</a:t>
            </a:r>
          </a:p>
        </p:txBody>
      </p:sp>
      <p:pic>
        <p:nvPicPr>
          <p:cNvPr id="3" name="Inhaltsplatzhalt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3" y="915566"/>
            <a:ext cx="5385545" cy="3839305"/>
          </a:xfrm>
        </p:spPr>
      </p:pic>
      <p:sp>
        <p:nvSpPr>
          <p:cNvPr id="4" name="Rechteck 3"/>
          <p:cNvSpPr/>
          <p:nvPr/>
        </p:nvSpPr>
        <p:spPr>
          <a:xfrm>
            <a:off x="761581" y="4659982"/>
            <a:ext cx="6957710" cy="615553"/>
          </a:xfrm>
          <a:prstGeom prst="rect">
            <a:avLst/>
          </a:prstGeom>
        </p:spPr>
        <p:txBody>
          <a:bodyPr wrap="square">
            <a:spAutoFit/>
          </a:bodyPr>
          <a:lstStyle/>
          <a:p>
            <a:r>
              <a:rPr lang="en-GB" sz="1100" dirty="0">
                <a:hlinkClick r:id="rId4"/>
              </a:rPr>
              <a:t>https://open.ed.ac.uk/how-to-guides/choosing-a-creative-commons-licence-for-your-resource/</a:t>
            </a:r>
            <a:endParaRPr lang="en-GB" sz="1100" dirty="0"/>
          </a:p>
          <a:p>
            <a:r>
              <a:rPr lang="en-GB" sz="1100" dirty="0"/>
              <a:t> by University of Edinburgh, CC-BY </a:t>
            </a:r>
          </a:p>
          <a:p>
            <a:endParaRPr lang="en-GB" sz="1200" dirty="0"/>
          </a:p>
        </p:txBody>
      </p:sp>
      <p:sp>
        <p:nvSpPr>
          <p:cNvPr id="2" name="Datumsplatzhalter 1"/>
          <p:cNvSpPr>
            <a:spLocks noGrp="1"/>
          </p:cNvSpPr>
          <p:nvPr>
            <p:ph type="dt" sz="half" idx="10"/>
          </p:nvPr>
        </p:nvSpPr>
        <p:spPr/>
        <p:txBody>
          <a:bodyPr/>
          <a:lstStyle/>
          <a:p>
            <a:pPr>
              <a:defRPr/>
            </a:pPr>
            <a:fld id="{E791BB76-AE10-4FD7-92BD-FE98F8F0EBD9}" type="datetime1">
              <a:rPr lang="en-US" smtClean="0"/>
              <a:t>6/20/2022</a:t>
            </a:fld>
            <a:endParaRPr lang="en-US"/>
          </a:p>
        </p:txBody>
      </p:sp>
      <p:sp>
        <p:nvSpPr>
          <p:cNvPr id="6" name="Foliennummernplatzhalter 5"/>
          <p:cNvSpPr>
            <a:spLocks noGrp="1"/>
          </p:cNvSpPr>
          <p:nvPr>
            <p:ph type="sldNum" sz="quarter" idx="12"/>
          </p:nvPr>
        </p:nvSpPr>
        <p:spPr/>
        <p:txBody>
          <a:bodyPr/>
          <a:lstStyle/>
          <a:p>
            <a:pPr>
              <a:defRPr/>
            </a:pPr>
            <a:fld id="{370A82F7-0DED-4F2A-AA65-B8E4B32E19D0}" type="slidenum">
              <a:rPr lang="en-US" smtClean="0"/>
              <a:t>6</a:t>
            </a:fld>
            <a:endParaRPr lang="en-US"/>
          </a:p>
        </p:txBody>
      </p:sp>
    </p:spTree>
    <p:extLst>
      <p:ext uri="{BB962C8B-B14F-4D97-AF65-F5344CB8AC3E}">
        <p14:creationId xmlns:p14="http://schemas.microsoft.com/office/powerpoint/2010/main" val="234877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feld 9">
            <a:extLst>
              <a:ext uri="{FF2B5EF4-FFF2-40B4-BE49-F238E27FC236}">
                <a16:creationId xmlns:a16="http://schemas.microsoft.com/office/drawing/2014/main" id="{0CACA9F4-9AD6-9E45-AF18-3D07F1434353}"/>
              </a:ext>
            </a:extLst>
          </p:cNvPr>
          <p:cNvSpPr txBox="1">
            <a:spLocks noChangeArrowheads="1"/>
          </p:cNvSpPr>
          <p:nvPr/>
        </p:nvSpPr>
        <p:spPr bwMode="auto">
          <a:xfrm>
            <a:off x="2471739" y="1209676"/>
            <a:ext cx="1847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de-DE" sz="4000"/>
          </a:p>
        </p:txBody>
      </p:sp>
      <p:sp>
        <p:nvSpPr>
          <p:cNvPr id="74754" name="Textfeld 10">
            <a:extLst>
              <a:ext uri="{FF2B5EF4-FFF2-40B4-BE49-F238E27FC236}">
                <a16:creationId xmlns:a16="http://schemas.microsoft.com/office/drawing/2014/main" id="{23CD7EC2-251D-AE4C-AD3C-CF683B2C9937}"/>
              </a:ext>
            </a:extLst>
          </p:cNvPr>
          <p:cNvSpPr txBox="1">
            <a:spLocks noChangeArrowheads="1"/>
          </p:cNvSpPr>
          <p:nvPr/>
        </p:nvSpPr>
        <p:spPr bwMode="auto">
          <a:xfrm>
            <a:off x="1947864" y="1763713"/>
            <a:ext cx="273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2000" b="1">
                <a:solidFill>
                  <a:schemeClr val="bg1"/>
                </a:solidFill>
                <a:latin typeface="Arial" panose="020B0604020202020204" pitchFamily="34" charset="0"/>
              </a:rPr>
              <a:t>1</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23478"/>
            <a:ext cx="6049308" cy="4695832"/>
          </a:xfrm>
          <a:prstGeom prst="rect">
            <a:avLst/>
          </a:prstGeom>
        </p:spPr>
      </p:pic>
      <p:sp>
        <p:nvSpPr>
          <p:cNvPr id="2" name="Datumsplatzhalter 1"/>
          <p:cNvSpPr>
            <a:spLocks noGrp="1"/>
          </p:cNvSpPr>
          <p:nvPr>
            <p:ph type="dt" sz="half" idx="10"/>
          </p:nvPr>
        </p:nvSpPr>
        <p:spPr/>
        <p:txBody>
          <a:bodyPr/>
          <a:lstStyle/>
          <a:p>
            <a:pPr>
              <a:defRPr/>
            </a:pPr>
            <a:fld id="{CF9C5808-44DD-44D8-A662-CD57FCC1366F}" type="datetime1">
              <a:rPr lang="en-US" smtClean="0"/>
              <a:t>6/20/2022</a:t>
            </a:fld>
            <a:endParaRPr lang="en-US"/>
          </a:p>
        </p:txBody>
      </p:sp>
      <p:sp>
        <p:nvSpPr>
          <p:cNvPr id="3" name="Foliennummernplatzhalter 2"/>
          <p:cNvSpPr>
            <a:spLocks noGrp="1"/>
          </p:cNvSpPr>
          <p:nvPr>
            <p:ph type="sldNum" sz="quarter" idx="12"/>
          </p:nvPr>
        </p:nvSpPr>
        <p:spPr/>
        <p:txBody>
          <a:bodyPr/>
          <a:lstStyle/>
          <a:p>
            <a:pPr>
              <a:defRPr/>
            </a:pPr>
            <a:fld id="{370A82F7-0DED-4F2A-AA65-B8E4B32E19D0}" type="slidenum">
              <a:rPr lang="en-US" smtClean="0"/>
              <a:t>7</a:t>
            </a:fld>
            <a:endParaRPr lang="en-US"/>
          </a:p>
        </p:txBody>
      </p:sp>
    </p:spTree>
    <p:extLst>
      <p:ext uri="{BB962C8B-B14F-4D97-AF65-F5344CB8AC3E}">
        <p14:creationId xmlns:p14="http://schemas.microsoft.com/office/powerpoint/2010/main" val="7278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994172"/>
          </a:xfrm>
        </p:spPr>
        <p:txBody>
          <a:bodyPr>
            <a:normAutofit fontScale="90000"/>
          </a:bodyPr>
          <a:lstStyle/>
          <a:p>
            <a:r>
              <a:rPr lang="de-DE" b="1" dirty="0"/>
              <a:t>Was </a:t>
            </a:r>
            <a:r>
              <a:rPr lang="de-DE" b="1" dirty="0" err="1"/>
              <a:t>does</a:t>
            </a:r>
            <a:r>
              <a:rPr lang="de-DE" b="1" dirty="0"/>
              <a:t> </a:t>
            </a:r>
            <a:r>
              <a:rPr lang="de-DE" b="1" dirty="0" err="1"/>
              <a:t>that</a:t>
            </a:r>
            <a:r>
              <a:rPr lang="de-DE" b="1" dirty="0"/>
              <a:t> all </a:t>
            </a:r>
            <a:r>
              <a:rPr lang="de-DE" b="1" dirty="0" err="1"/>
              <a:t>mean</a:t>
            </a:r>
            <a:r>
              <a:rPr lang="de-DE" b="1" dirty="0"/>
              <a:t> </a:t>
            </a:r>
            <a:r>
              <a:rPr lang="de-DE" b="1" dirty="0" err="1"/>
              <a:t>for</a:t>
            </a:r>
            <a:r>
              <a:rPr lang="de-DE" b="1" dirty="0"/>
              <a:t> </a:t>
            </a:r>
            <a:r>
              <a:rPr lang="de-DE" b="1" dirty="0" err="1"/>
              <a:t>teaching</a:t>
            </a:r>
            <a:r>
              <a:rPr lang="de-DE" b="1" dirty="0"/>
              <a:t> </a:t>
            </a:r>
            <a:r>
              <a:rPr lang="de-DE" b="1" dirty="0" err="1"/>
              <a:t>and</a:t>
            </a:r>
            <a:r>
              <a:rPr lang="de-DE" b="1" dirty="0"/>
              <a:t> </a:t>
            </a:r>
            <a:r>
              <a:rPr lang="de-DE" b="1" dirty="0" err="1"/>
              <a:t>learning</a:t>
            </a:r>
            <a:r>
              <a:rPr lang="de-DE" b="1" dirty="0"/>
              <a:t>?</a:t>
            </a:r>
          </a:p>
        </p:txBody>
      </p:sp>
      <p:pic>
        <p:nvPicPr>
          <p:cNvPr id="6" name="Inhaltsplatzhalter 5"/>
          <p:cNvPicPr>
            <a:picLocks noGrp="1" noChangeAspect="1"/>
          </p:cNvPicPr>
          <p:nvPr>
            <p:ph idx="1"/>
          </p:nvPr>
        </p:nvPicPr>
        <p:blipFill>
          <a:blip r:embed="rId3"/>
          <a:stretch>
            <a:fillRect/>
          </a:stretch>
        </p:blipFill>
        <p:spPr>
          <a:xfrm>
            <a:off x="2020727" y="1369219"/>
            <a:ext cx="5102546" cy="3263504"/>
          </a:xfrm>
          <a:prstGeom prst="rect">
            <a:avLst/>
          </a:prstGeom>
        </p:spPr>
      </p:pic>
      <p:sp>
        <p:nvSpPr>
          <p:cNvPr id="4" name="Datumsplatzhalter 3"/>
          <p:cNvSpPr>
            <a:spLocks noGrp="1"/>
          </p:cNvSpPr>
          <p:nvPr>
            <p:ph type="dt" sz="half" idx="10"/>
          </p:nvPr>
        </p:nvSpPr>
        <p:spPr/>
        <p:txBody>
          <a:bodyPr/>
          <a:lstStyle/>
          <a:p>
            <a:fld id="{D8B52339-835C-4A24-A500-446DEF6FC17A}" type="datetime1">
              <a:rPr lang="en-US" smtClean="0"/>
              <a:t>6/20/2022</a:t>
            </a:fld>
            <a:endParaRPr lang="de-DE" dirty="0"/>
          </a:p>
        </p:txBody>
      </p:sp>
      <p:sp>
        <p:nvSpPr>
          <p:cNvPr id="5" name="Foliennummernplatzhalter 4"/>
          <p:cNvSpPr>
            <a:spLocks noGrp="1"/>
          </p:cNvSpPr>
          <p:nvPr>
            <p:ph type="sldNum" sz="quarter" idx="12"/>
          </p:nvPr>
        </p:nvSpPr>
        <p:spPr/>
        <p:txBody>
          <a:bodyPr/>
          <a:lstStyle/>
          <a:p>
            <a:fld id="{802006FE-6571-4354-8775-F8708372C227}" type="slidenum">
              <a:rPr lang="de-DE" smtClean="0"/>
              <a:t>8</a:t>
            </a:fld>
            <a:endParaRPr lang="de-DE"/>
          </a:p>
        </p:txBody>
      </p:sp>
    </p:spTree>
    <p:extLst>
      <p:ext uri="{BB962C8B-B14F-4D97-AF65-F5344CB8AC3E}">
        <p14:creationId xmlns:p14="http://schemas.microsoft.com/office/powerpoint/2010/main" val="189358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b="1" dirty="0"/>
              <a:t>Legal certainty in the digital space</a:t>
            </a:r>
          </a:p>
        </p:txBody>
      </p:sp>
      <p:sp>
        <p:nvSpPr>
          <p:cNvPr id="4" name="Datumsplatzhalter 3"/>
          <p:cNvSpPr>
            <a:spLocks noGrp="1"/>
          </p:cNvSpPr>
          <p:nvPr>
            <p:ph type="dt" sz="half" idx="10"/>
          </p:nvPr>
        </p:nvSpPr>
        <p:spPr/>
        <p:txBody>
          <a:bodyPr/>
          <a:lstStyle/>
          <a:p>
            <a:fld id="{30528A0C-1FB7-4B81-A8C8-F41BA232E11A}" type="datetime1">
              <a:rPr lang="en-US" smtClean="0"/>
              <a:t>6/20/2022</a:t>
            </a:fld>
            <a:endParaRPr lang="de-DE" dirty="0"/>
          </a:p>
        </p:txBody>
      </p:sp>
      <p:sp>
        <p:nvSpPr>
          <p:cNvPr id="5" name="Foliennummernplatzhalter 4"/>
          <p:cNvSpPr>
            <a:spLocks noGrp="1"/>
          </p:cNvSpPr>
          <p:nvPr>
            <p:ph type="sldNum" sz="quarter" idx="12"/>
          </p:nvPr>
        </p:nvSpPr>
        <p:spPr/>
        <p:txBody>
          <a:bodyPr/>
          <a:lstStyle/>
          <a:p>
            <a:fld id="{802006FE-6571-4354-8775-F8708372C227}" type="slidenum">
              <a:rPr lang="de-DE" smtClean="0"/>
              <a:t>9</a:t>
            </a:fld>
            <a:endParaRPr lang="de-DE"/>
          </a:p>
        </p:txBody>
      </p:sp>
      <p:pic>
        <p:nvPicPr>
          <p:cNvPr id="7" name="Inhaltsplatzhalter 6"/>
          <p:cNvPicPr>
            <a:picLocks noGrp="1" noChangeAspect="1"/>
          </p:cNvPicPr>
          <p:nvPr>
            <p:ph idx="1"/>
          </p:nvPr>
        </p:nvPicPr>
        <p:blipFill>
          <a:blip r:embed="rId3"/>
          <a:stretch>
            <a:fillRect/>
          </a:stretch>
        </p:blipFill>
        <p:spPr>
          <a:xfrm>
            <a:off x="2124373" y="1369219"/>
            <a:ext cx="4895255" cy="3263504"/>
          </a:xfrm>
          <a:prstGeom prst="rect">
            <a:avLst/>
          </a:prstGeom>
        </p:spPr>
      </p:pic>
    </p:spTree>
    <p:extLst>
      <p:ext uri="{BB962C8B-B14F-4D97-AF65-F5344CB8AC3E}">
        <p14:creationId xmlns:p14="http://schemas.microsoft.com/office/powerpoint/2010/main" val="23888181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Arial"/>
        <a:cs typeface="Arial"/>
      </a:majorFont>
      <a:minorFont>
        <a:latin typeface="Calibri"/>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1332</Words>
  <Application>Microsoft Office PowerPoint</Application>
  <DocSecurity>0</DocSecurity>
  <PresentationFormat>Presentación en pantalla (16:9)</PresentationFormat>
  <Paragraphs>195</Paragraphs>
  <Slides>18</Slides>
  <Notes>12</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Office Theme</vt:lpstr>
      <vt:lpstr>Presentación de PowerPoint</vt:lpstr>
      <vt:lpstr>Presentación de PowerPoint</vt:lpstr>
      <vt:lpstr>Presentación de PowerPoint</vt:lpstr>
      <vt:lpstr>UNESCO-Definition:</vt:lpstr>
      <vt:lpstr>Presentación de PowerPoint</vt:lpstr>
      <vt:lpstr>Creative-Commons licenses</vt:lpstr>
      <vt:lpstr>Presentación de PowerPoint</vt:lpstr>
      <vt:lpstr>Was does that all mean for teaching and learning?</vt:lpstr>
      <vt:lpstr>Legal certainty in the digital space</vt:lpstr>
      <vt:lpstr>Added value for OER in teaching</vt:lpstr>
      <vt:lpstr>Presentación de PowerPoint</vt:lpstr>
      <vt:lpstr>Open Educational Practices (OEP)</vt:lpstr>
      <vt:lpstr>Open Educational Practices (OEP)</vt:lpstr>
      <vt:lpstr>OER-enabled Pedagogy   </vt:lpstr>
      <vt:lpstr>Examples for OER-enabled Pedagogy </vt:lpstr>
      <vt:lpstr>Open Textbooks</vt:lpstr>
      <vt:lpstr>How do we achieve (more) OER?</vt:lpstr>
      <vt:lpstr>Thank you for your attention!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Zoran Kerkez</dc:creator>
  <cp:keywords/>
  <dc:description/>
  <cp:lastModifiedBy>Daniel Otto</cp:lastModifiedBy>
  <cp:revision>106</cp:revision>
  <dcterms:created xsi:type="dcterms:W3CDTF">2021-09-29T19:07:36Z</dcterms:created>
  <dcterms:modified xsi:type="dcterms:W3CDTF">2022-06-20T12:13:48Z</dcterms:modified>
  <cp:category/>
  <dc:identifier/>
  <cp:contentStatus/>
  <dc:language/>
  <cp:version/>
</cp:coreProperties>
</file>