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57" r:id="rId6"/>
    <p:sldId id="258" r:id="rId7"/>
    <p:sldId id="260" r:id="rId8"/>
    <p:sldId id="259" r:id="rId9"/>
    <p:sldId id="261" r:id="rId10"/>
    <p:sldId id="262" r:id="rId11"/>
    <p:sldId id="264" r:id="rId12"/>
    <p:sldId id="263" r:id="rId13"/>
    <p:sldId id="265" r:id="rId14"/>
    <p:sldId id="270" r:id="rId15"/>
    <p:sldId id="273" r:id="rId16"/>
    <p:sldId id="266"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05F5A7-2552-4EE2-A051-BD0551F052C9}" v="1" dt="2021-11-25T13:34:11.3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660"/>
  </p:normalViewPr>
  <p:slideViewPr>
    <p:cSldViewPr snapToGrid="0">
      <p:cViewPr varScale="1">
        <p:scale>
          <a:sx n="128" d="100"/>
          <a:sy n="128" d="100"/>
        </p:scale>
        <p:origin x="19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323D4A-A371-47F7-9FA2-E3422C414D40}"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9468F4AA-D6FB-4FF9-9E58-8340E28DD7D9}">
      <dgm:prSet/>
      <dgm:spPr/>
      <dgm:t>
        <a:bodyPr/>
        <a:lstStyle/>
        <a:p>
          <a:r>
            <a:rPr lang="en-GB"/>
            <a:t>Architecture – what are you trying to achieve?</a:t>
          </a:r>
          <a:endParaRPr lang="en-US"/>
        </a:p>
      </dgm:t>
    </dgm:pt>
    <dgm:pt modelId="{B5D776F3-1B93-45CA-BACA-EDD74E159023}" type="parTrans" cxnId="{B1E2138C-3016-4801-8228-AC83AC3C29C7}">
      <dgm:prSet/>
      <dgm:spPr/>
      <dgm:t>
        <a:bodyPr/>
        <a:lstStyle/>
        <a:p>
          <a:endParaRPr lang="en-US"/>
        </a:p>
      </dgm:t>
    </dgm:pt>
    <dgm:pt modelId="{40ED0A74-FBAD-4809-A101-3A676B8466D8}" type="sibTrans" cxnId="{B1E2138C-3016-4801-8228-AC83AC3C29C7}">
      <dgm:prSet/>
      <dgm:spPr/>
      <dgm:t>
        <a:bodyPr/>
        <a:lstStyle/>
        <a:p>
          <a:endParaRPr lang="en-US"/>
        </a:p>
      </dgm:t>
    </dgm:pt>
    <dgm:pt modelId="{744C582D-1121-4C85-90C4-5DA94B0C02D5}">
      <dgm:prSet/>
      <dgm:spPr/>
      <dgm:t>
        <a:bodyPr/>
        <a:lstStyle/>
        <a:p>
          <a:r>
            <a:rPr lang="en-GB"/>
            <a:t>GDPR – opt in, or object?</a:t>
          </a:r>
          <a:endParaRPr lang="en-US"/>
        </a:p>
      </dgm:t>
    </dgm:pt>
    <dgm:pt modelId="{5E4B419D-0F7C-41B0-B1A0-8E1FFD6F3491}" type="parTrans" cxnId="{AE10E0E0-C274-4942-823E-92B68291DA25}">
      <dgm:prSet/>
      <dgm:spPr/>
      <dgm:t>
        <a:bodyPr/>
        <a:lstStyle/>
        <a:p>
          <a:endParaRPr lang="en-US"/>
        </a:p>
      </dgm:t>
    </dgm:pt>
    <dgm:pt modelId="{3D4FA860-0447-4D58-B96F-975707A4F53C}" type="sibTrans" cxnId="{AE10E0E0-C274-4942-823E-92B68291DA25}">
      <dgm:prSet/>
      <dgm:spPr/>
      <dgm:t>
        <a:bodyPr/>
        <a:lstStyle/>
        <a:p>
          <a:endParaRPr lang="en-US"/>
        </a:p>
      </dgm:t>
    </dgm:pt>
    <dgm:pt modelId="{6DA9F818-FE20-4B7B-A99A-A4B223231567}">
      <dgm:prSet/>
      <dgm:spPr/>
      <dgm:t>
        <a:bodyPr/>
        <a:lstStyle/>
        <a:p>
          <a:r>
            <a:rPr lang="en-GB"/>
            <a:t>Comparative or internal?</a:t>
          </a:r>
          <a:endParaRPr lang="en-US"/>
        </a:p>
      </dgm:t>
    </dgm:pt>
    <dgm:pt modelId="{4F234A02-E038-4ABA-8018-3528EB0DCE0A}" type="parTrans" cxnId="{3ED729D5-6FEB-4A93-AFF6-737AE2E83E6A}">
      <dgm:prSet/>
      <dgm:spPr/>
      <dgm:t>
        <a:bodyPr/>
        <a:lstStyle/>
        <a:p>
          <a:endParaRPr lang="en-US"/>
        </a:p>
      </dgm:t>
    </dgm:pt>
    <dgm:pt modelId="{E61A9BB7-8B00-48C8-92CD-D0CBD7BC333F}" type="sibTrans" cxnId="{3ED729D5-6FEB-4A93-AFF6-737AE2E83E6A}">
      <dgm:prSet/>
      <dgm:spPr/>
      <dgm:t>
        <a:bodyPr/>
        <a:lstStyle/>
        <a:p>
          <a:endParaRPr lang="en-US"/>
        </a:p>
      </dgm:t>
    </dgm:pt>
    <dgm:pt modelId="{698EFD59-727B-415D-9283-B550C37D6ED8}">
      <dgm:prSet/>
      <dgm:spPr/>
      <dgm:t>
        <a:bodyPr/>
        <a:lstStyle/>
        <a:p>
          <a:r>
            <a:rPr lang="en-GB"/>
            <a:t>Data: calculated KPIs or ‘grey data’?</a:t>
          </a:r>
          <a:endParaRPr lang="en-US"/>
        </a:p>
      </dgm:t>
    </dgm:pt>
    <dgm:pt modelId="{4AD57A52-3C0D-4314-A760-743632DD6B41}" type="parTrans" cxnId="{B5DC6548-E695-452B-AE1A-E3A89A385100}">
      <dgm:prSet/>
      <dgm:spPr/>
      <dgm:t>
        <a:bodyPr/>
        <a:lstStyle/>
        <a:p>
          <a:endParaRPr lang="en-US"/>
        </a:p>
      </dgm:t>
    </dgm:pt>
    <dgm:pt modelId="{53A74ABC-667A-4CE2-853C-DF08D60C321C}" type="sibTrans" cxnId="{B5DC6548-E695-452B-AE1A-E3A89A385100}">
      <dgm:prSet/>
      <dgm:spPr/>
      <dgm:t>
        <a:bodyPr/>
        <a:lstStyle/>
        <a:p>
          <a:endParaRPr lang="en-US"/>
        </a:p>
      </dgm:t>
    </dgm:pt>
    <dgm:pt modelId="{F3A7BFF2-89D3-46A7-AF33-E1E6D85D9A06}">
      <dgm:prSet/>
      <dgm:spPr/>
      <dgm:t>
        <a:bodyPr/>
        <a:lstStyle/>
        <a:p>
          <a:r>
            <a:rPr lang="en-GB"/>
            <a:t>Predictive or descriptive?</a:t>
          </a:r>
          <a:endParaRPr lang="en-US"/>
        </a:p>
      </dgm:t>
    </dgm:pt>
    <dgm:pt modelId="{254D95E3-E48C-4018-9307-19C4F5ECCE16}" type="parTrans" cxnId="{BA425A0B-B253-4988-A570-A8B60F4F2C09}">
      <dgm:prSet/>
      <dgm:spPr/>
      <dgm:t>
        <a:bodyPr/>
        <a:lstStyle/>
        <a:p>
          <a:endParaRPr lang="en-US"/>
        </a:p>
      </dgm:t>
    </dgm:pt>
    <dgm:pt modelId="{B4C3313A-C6A9-4BD5-8987-91F0BBC4068A}" type="sibTrans" cxnId="{BA425A0B-B253-4988-A570-A8B60F4F2C09}">
      <dgm:prSet/>
      <dgm:spPr/>
      <dgm:t>
        <a:bodyPr/>
        <a:lstStyle/>
        <a:p>
          <a:endParaRPr lang="en-US"/>
        </a:p>
      </dgm:t>
    </dgm:pt>
    <dgm:pt modelId="{967C87BD-8021-41A3-9215-B725AB9C098C}">
      <dgm:prSet/>
      <dgm:spPr/>
      <dgm:t>
        <a:bodyPr/>
        <a:lstStyle/>
        <a:p>
          <a:r>
            <a:rPr lang="en-GB"/>
            <a:t>Links to process</a:t>
          </a:r>
          <a:endParaRPr lang="en-US"/>
        </a:p>
      </dgm:t>
    </dgm:pt>
    <dgm:pt modelId="{D36F6F3A-BC0E-4491-ACD3-D7554EE869E9}" type="parTrans" cxnId="{11C3715E-B72B-4F03-83FE-84CCCE767B3B}">
      <dgm:prSet/>
      <dgm:spPr/>
      <dgm:t>
        <a:bodyPr/>
        <a:lstStyle/>
        <a:p>
          <a:endParaRPr lang="en-US"/>
        </a:p>
      </dgm:t>
    </dgm:pt>
    <dgm:pt modelId="{6CB192EC-BE14-4C92-ACBB-FF15CD249503}" type="sibTrans" cxnId="{11C3715E-B72B-4F03-83FE-84CCCE767B3B}">
      <dgm:prSet/>
      <dgm:spPr/>
      <dgm:t>
        <a:bodyPr/>
        <a:lstStyle/>
        <a:p>
          <a:endParaRPr lang="en-US"/>
        </a:p>
      </dgm:t>
    </dgm:pt>
    <dgm:pt modelId="{A49A51D1-46CF-4B8A-A39C-ED4A4BD41723}">
      <dgm:prSet/>
      <dgm:spPr/>
      <dgm:t>
        <a:bodyPr/>
        <a:lstStyle/>
        <a:p>
          <a:r>
            <a:rPr lang="en-GB"/>
            <a:t>Visible to students?</a:t>
          </a:r>
          <a:endParaRPr lang="en-US"/>
        </a:p>
      </dgm:t>
    </dgm:pt>
    <dgm:pt modelId="{46BBB086-B74F-4EA5-A336-FD351A30F091}" type="parTrans" cxnId="{4AF4AA89-53E5-4CC1-9EC3-148B60F0FA88}">
      <dgm:prSet/>
      <dgm:spPr/>
      <dgm:t>
        <a:bodyPr/>
        <a:lstStyle/>
        <a:p>
          <a:endParaRPr lang="en-US"/>
        </a:p>
      </dgm:t>
    </dgm:pt>
    <dgm:pt modelId="{718BF293-37E4-418F-AA19-1D835EB1E89B}" type="sibTrans" cxnId="{4AF4AA89-53E5-4CC1-9EC3-148B60F0FA88}">
      <dgm:prSet/>
      <dgm:spPr/>
      <dgm:t>
        <a:bodyPr/>
        <a:lstStyle/>
        <a:p>
          <a:endParaRPr lang="en-US"/>
        </a:p>
      </dgm:t>
    </dgm:pt>
    <dgm:pt modelId="{252279E0-8429-4FB3-91CF-A5227F38FA0D}">
      <dgm:prSet/>
      <dgm:spPr/>
      <dgm:t>
        <a:bodyPr/>
        <a:lstStyle/>
        <a:p>
          <a:r>
            <a:rPr lang="en-GB"/>
            <a:t>Measures of success</a:t>
          </a:r>
          <a:endParaRPr lang="en-US"/>
        </a:p>
      </dgm:t>
    </dgm:pt>
    <dgm:pt modelId="{960CBC58-C3F7-42D1-938C-34BEE247A6E8}" type="parTrans" cxnId="{533970B9-556F-4976-96EC-246E3428CD3B}">
      <dgm:prSet/>
      <dgm:spPr/>
      <dgm:t>
        <a:bodyPr/>
        <a:lstStyle/>
        <a:p>
          <a:endParaRPr lang="en-US"/>
        </a:p>
      </dgm:t>
    </dgm:pt>
    <dgm:pt modelId="{B2370EB1-C9DB-4309-BB0E-C11667703F4C}" type="sibTrans" cxnId="{533970B9-556F-4976-96EC-246E3428CD3B}">
      <dgm:prSet/>
      <dgm:spPr/>
      <dgm:t>
        <a:bodyPr/>
        <a:lstStyle/>
        <a:p>
          <a:endParaRPr lang="en-US"/>
        </a:p>
      </dgm:t>
    </dgm:pt>
    <dgm:pt modelId="{D2327810-0D6D-4C00-82A7-B1B96E68A016}" type="pres">
      <dgm:prSet presAssocID="{E4323D4A-A371-47F7-9FA2-E3422C414D40}" presName="linear" presStyleCnt="0">
        <dgm:presLayoutVars>
          <dgm:animLvl val="lvl"/>
          <dgm:resizeHandles val="exact"/>
        </dgm:presLayoutVars>
      </dgm:prSet>
      <dgm:spPr/>
    </dgm:pt>
    <dgm:pt modelId="{F0A6E732-EDF7-4CA5-98D9-63AF81A91395}" type="pres">
      <dgm:prSet presAssocID="{9468F4AA-D6FB-4FF9-9E58-8340E28DD7D9}" presName="parentText" presStyleLbl="node1" presStyleIdx="0" presStyleCnt="8">
        <dgm:presLayoutVars>
          <dgm:chMax val="0"/>
          <dgm:bulletEnabled val="1"/>
        </dgm:presLayoutVars>
      </dgm:prSet>
      <dgm:spPr/>
    </dgm:pt>
    <dgm:pt modelId="{4E98B71A-9AB1-4AC6-8F23-9842F933B787}" type="pres">
      <dgm:prSet presAssocID="{40ED0A74-FBAD-4809-A101-3A676B8466D8}" presName="spacer" presStyleCnt="0"/>
      <dgm:spPr/>
    </dgm:pt>
    <dgm:pt modelId="{8C42EFDC-C84B-41B5-B4DE-D9DB9D06AC27}" type="pres">
      <dgm:prSet presAssocID="{744C582D-1121-4C85-90C4-5DA94B0C02D5}" presName="parentText" presStyleLbl="node1" presStyleIdx="1" presStyleCnt="8">
        <dgm:presLayoutVars>
          <dgm:chMax val="0"/>
          <dgm:bulletEnabled val="1"/>
        </dgm:presLayoutVars>
      </dgm:prSet>
      <dgm:spPr/>
    </dgm:pt>
    <dgm:pt modelId="{A9C6CAF4-34DF-4B57-999B-C29F5EF3F069}" type="pres">
      <dgm:prSet presAssocID="{3D4FA860-0447-4D58-B96F-975707A4F53C}" presName="spacer" presStyleCnt="0"/>
      <dgm:spPr/>
    </dgm:pt>
    <dgm:pt modelId="{C2245294-6345-4930-B412-DA733FCC35A4}" type="pres">
      <dgm:prSet presAssocID="{6DA9F818-FE20-4B7B-A99A-A4B223231567}" presName="parentText" presStyleLbl="node1" presStyleIdx="2" presStyleCnt="8">
        <dgm:presLayoutVars>
          <dgm:chMax val="0"/>
          <dgm:bulletEnabled val="1"/>
        </dgm:presLayoutVars>
      </dgm:prSet>
      <dgm:spPr/>
    </dgm:pt>
    <dgm:pt modelId="{CC40736F-5813-4053-AA7B-357D7ED5A63D}" type="pres">
      <dgm:prSet presAssocID="{E61A9BB7-8B00-48C8-92CD-D0CBD7BC333F}" presName="spacer" presStyleCnt="0"/>
      <dgm:spPr/>
    </dgm:pt>
    <dgm:pt modelId="{47ABEAF7-1307-46E7-B6E0-90278B032A18}" type="pres">
      <dgm:prSet presAssocID="{698EFD59-727B-415D-9283-B550C37D6ED8}" presName="parentText" presStyleLbl="node1" presStyleIdx="3" presStyleCnt="8">
        <dgm:presLayoutVars>
          <dgm:chMax val="0"/>
          <dgm:bulletEnabled val="1"/>
        </dgm:presLayoutVars>
      </dgm:prSet>
      <dgm:spPr/>
    </dgm:pt>
    <dgm:pt modelId="{B0D75687-C05B-4E40-B557-44A838FEE4EE}" type="pres">
      <dgm:prSet presAssocID="{53A74ABC-667A-4CE2-853C-DF08D60C321C}" presName="spacer" presStyleCnt="0"/>
      <dgm:spPr/>
    </dgm:pt>
    <dgm:pt modelId="{19D2C4F5-E02B-4E9E-B6E3-1B5A58062148}" type="pres">
      <dgm:prSet presAssocID="{F3A7BFF2-89D3-46A7-AF33-E1E6D85D9A06}" presName="parentText" presStyleLbl="node1" presStyleIdx="4" presStyleCnt="8">
        <dgm:presLayoutVars>
          <dgm:chMax val="0"/>
          <dgm:bulletEnabled val="1"/>
        </dgm:presLayoutVars>
      </dgm:prSet>
      <dgm:spPr/>
    </dgm:pt>
    <dgm:pt modelId="{C7337130-1346-4ACE-A729-98BB3D6C3536}" type="pres">
      <dgm:prSet presAssocID="{B4C3313A-C6A9-4BD5-8987-91F0BBC4068A}" presName="spacer" presStyleCnt="0"/>
      <dgm:spPr/>
    </dgm:pt>
    <dgm:pt modelId="{C7399E54-AA99-4B62-9AE9-7116F6681E53}" type="pres">
      <dgm:prSet presAssocID="{967C87BD-8021-41A3-9215-B725AB9C098C}" presName="parentText" presStyleLbl="node1" presStyleIdx="5" presStyleCnt="8">
        <dgm:presLayoutVars>
          <dgm:chMax val="0"/>
          <dgm:bulletEnabled val="1"/>
        </dgm:presLayoutVars>
      </dgm:prSet>
      <dgm:spPr/>
    </dgm:pt>
    <dgm:pt modelId="{97BF1232-F202-43A6-A604-925543C51918}" type="pres">
      <dgm:prSet presAssocID="{6CB192EC-BE14-4C92-ACBB-FF15CD249503}" presName="spacer" presStyleCnt="0"/>
      <dgm:spPr/>
    </dgm:pt>
    <dgm:pt modelId="{7C26BF76-7278-4F53-B6C5-7D49D3C15F58}" type="pres">
      <dgm:prSet presAssocID="{A49A51D1-46CF-4B8A-A39C-ED4A4BD41723}" presName="parentText" presStyleLbl="node1" presStyleIdx="6" presStyleCnt="8">
        <dgm:presLayoutVars>
          <dgm:chMax val="0"/>
          <dgm:bulletEnabled val="1"/>
        </dgm:presLayoutVars>
      </dgm:prSet>
      <dgm:spPr/>
    </dgm:pt>
    <dgm:pt modelId="{ABB4825C-46E6-43FF-814F-1A7C1EECB2B8}" type="pres">
      <dgm:prSet presAssocID="{718BF293-37E4-418F-AA19-1D835EB1E89B}" presName="spacer" presStyleCnt="0"/>
      <dgm:spPr/>
    </dgm:pt>
    <dgm:pt modelId="{5E0F1315-B5FC-4E56-817D-500E180D8D6B}" type="pres">
      <dgm:prSet presAssocID="{252279E0-8429-4FB3-91CF-A5227F38FA0D}" presName="parentText" presStyleLbl="node1" presStyleIdx="7" presStyleCnt="8">
        <dgm:presLayoutVars>
          <dgm:chMax val="0"/>
          <dgm:bulletEnabled val="1"/>
        </dgm:presLayoutVars>
      </dgm:prSet>
      <dgm:spPr/>
    </dgm:pt>
  </dgm:ptLst>
  <dgm:cxnLst>
    <dgm:cxn modelId="{BA425A0B-B253-4988-A570-A8B60F4F2C09}" srcId="{E4323D4A-A371-47F7-9FA2-E3422C414D40}" destId="{F3A7BFF2-89D3-46A7-AF33-E1E6D85D9A06}" srcOrd="4" destOrd="0" parTransId="{254D95E3-E48C-4018-9307-19C4F5ECCE16}" sibTransId="{B4C3313A-C6A9-4BD5-8987-91F0BBC4068A}"/>
    <dgm:cxn modelId="{63EF241A-1917-4126-A361-CD5C3D5430B0}" type="presOf" srcId="{967C87BD-8021-41A3-9215-B725AB9C098C}" destId="{C7399E54-AA99-4B62-9AE9-7116F6681E53}" srcOrd="0" destOrd="0" presId="urn:microsoft.com/office/officeart/2005/8/layout/vList2"/>
    <dgm:cxn modelId="{C25B8431-BB94-4174-A184-2BF0919AC5FC}" type="presOf" srcId="{A49A51D1-46CF-4B8A-A39C-ED4A4BD41723}" destId="{7C26BF76-7278-4F53-B6C5-7D49D3C15F58}" srcOrd="0" destOrd="0" presId="urn:microsoft.com/office/officeart/2005/8/layout/vList2"/>
    <dgm:cxn modelId="{DDDD5A34-5C72-4CB8-B80C-5E87127B5056}" type="presOf" srcId="{744C582D-1121-4C85-90C4-5DA94B0C02D5}" destId="{8C42EFDC-C84B-41B5-B4DE-D9DB9D06AC27}" srcOrd="0" destOrd="0" presId="urn:microsoft.com/office/officeart/2005/8/layout/vList2"/>
    <dgm:cxn modelId="{5CFB9835-3B16-4743-A5D0-A359C89D60EA}" type="presOf" srcId="{6DA9F818-FE20-4B7B-A99A-A4B223231567}" destId="{C2245294-6345-4930-B412-DA733FCC35A4}" srcOrd="0" destOrd="0" presId="urn:microsoft.com/office/officeart/2005/8/layout/vList2"/>
    <dgm:cxn modelId="{11C3715E-B72B-4F03-83FE-84CCCE767B3B}" srcId="{E4323D4A-A371-47F7-9FA2-E3422C414D40}" destId="{967C87BD-8021-41A3-9215-B725AB9C098C}" srcOrd="5" destOrd="0" parTransId="{D36F6F3A-BC0E-4491-ACD3-D7554EE869E9}" sibTransId="{6CB192EC-BE14-4C92-ACBB-FF15CD249503}"/>
    <dgm:cxn modelId="{B5DC6548-E695-452B-AE1A-E3A89A385100}" srcId="{E4323D4A-A371-47F7-9FA2-E3422C414D40}" destId="{698EFD59-727B-415D-9283-B550C37D6ED8}" srcOrd="3" destOrd="0" parTransId="{4AD57A52-3C0D-4314-A760-743632DD6B41}" sibTransId="{53A74ABC-667A-4CE2-853C-DF08D60C321C}"/>
    <dgm:cxn modelId="{78FCB754-F3FB-4FD0-8749-B19721C1D562}" type="presOf" srcId="{F3A7BFF2-89D3-46A7-AF33-E1E6D85D9A06}" destId="{19D2C4F5-E02B-4E9E-B6E3-1B5A58062148}" srcOrd="0" destOrd="0" presId="urn:microsoft.com/office/officeart/2005/8/layout/vList2"/>
    <dgm:cxn modelId="{4AF4AA89-53E5-4CC1-9EC3-148B60F0FA88}" srcId="{E4323D4A-A371-47F7-9FA2-E3422C414D40}" destId="{A49A51D1-46CF-4B8A-A39C-ED4A4BD41723}" srcOrd="6" destOrd="0" parTransId="{46BBB086-B74F-4EA5-A336-FD351A30F091}" sibTransId="{718BF293-37E4-418F-AA19-1D835EB1E89B}"/>
    <dgm:cxn modelId="{B1E2138C-3016-4801-8228-AC83AC3C29C7}" srcId="{E4323D4A-A371-47F7-9FA2-E3422C414D40}" destId="{9468F4AA-D6FB-4FF9-9E58-8340E28DD7D9}" srcOrd="0" destOrd="0" parTransId="{B5D776F3-1B93-45CA-BACA-EDD74E159023}" sibTransId="{40ED0A74-FBAD-4809-A101-3A676B8466D8}"/>
    <dgm:cxn modelId="{E8AB31AC-C330-4BDB-A1DB-F8DCA5082A26}" type="presOf" srcId="{252279E0-8429-4FB3-91CF-A5227F38FA0D}" destId="{5E0F1315-B5FC-4E56-817D-500E180D8D6B}" srcOrd="0" destOrd="0" presId="urn:microsoft.com/office/officeart/2005/8/layout/vList2"/>
    <dgm:cxn modelId="{4162EAB4-A6E6-41EE-912D-4070849E03EF}" type="presOf" srcId="{E4323D4A-A371-47F7-9FA2-E3422C414D40}" destId="{D2327810-0D6D-4C00-82A7-B1B96E68A016}" srcOrd="0" destOrd="0" presId="urn:microsoft.com/office/officeart/2005/8/layout/vList2"/>
    <dgm:cxn modelId="{533970B9-556F-4976-96EC-246E3428CD3B}" srcId="{E4323D4A-A371-47F7-9FA2-E3422C414D40}" destId="{252279E0-8429-4FB3-91CF-A5227F38FA0D}" srcOrd="7" destOrd="0" parTransId="{960CBC58-C3F7-42D1-938C-34BEE247A6E8}" sibTransId="{B2370EB1-C9DB-4309-BB0E-C11667703F4C}"/>
    <dgm:cxn modelId="{78D1C8C9-9D65-40D3-B48C-62363709E26C}" type="presOf" srcId="{9468F4AA-D6FB-4FF9-9E58-8340E28DD7D9}" destId="{F0A6E732-EDF7-4CA5-98D9-63AF81A91395}" srcOrd="0" destOrd="0" presId="urn:microsoft.com/office/officeart/2005/8/layout/vList2"/>
    <dgm:cxn modelId="{3ED729D5-6FEB-4A93-AFF6-737AE2E83E6A}" srcId="{E4323D4A-A371-47F7-9FA2-E3422C414D40}" destId="{6DA9F818-FE20-4B7B-A99A-A4B223231567}" srcOrd="2" destOrd="0" parTransId="{4F234A02-E038-4ABA-8018-3528EB0DCE0A}" sibTransId="{E61A9BB7-8B00-48C8-92CD-D0CBD7BC333F}"/>
    <dgm:cxn modelId="{981E65E0-6EC3-417C-91ED-D64980164888}" type="presOf" srcId="{698EFD59-727B-415D-9283-B550C37D6ED8}" destId="{47ABEAF7-1307-46E7-B6E0-90278B032A18}" srcOrd="0" destOrd="0" presId="urn:microsoft.com/office/officeart/2005/8/layout/vList2"/>
    <dgm:cxn modelId="{AE10E0E0-C274-4942-823E-92B68291DA25}" srcId="{E4323D4A-A371-47F7-9FA2-E3422C414D40}" destId="{744C582D-1121-4C85-90C4-5DA94B0C02D5}" srcOrd="1" destOrd="0" parTransId="{5E4B419D-0F7C-41B0-B1A0-8E1FFD6F3491}" sibTransId="{3D4FA860-0447-4D58-B96F-975707A4F53C}"/>
    <dgm:cxn modelId="{0EFC4644-4A6A-4040-A1CC-44464492BC93}" type="presParOf" srcId="{D2327810-0D6D-4C00-82A7-B1B96E68A016}" destId="{F0A6E732-EDF7-4CA5-98D9-63AF81A91395}" srcOrd="0" destOrd="0" presId="urn:microsoft.com/office/officeart/2005/8/layout/vList2"/>
    <dgm:cxn modelId="{8018000E-0804-401A-BECB-7F99B65DDAE7}" type="presParOf" srcId="{D2327810-0D6D-4C00-82A7-B1B96E68A016}" destId="{4E98B71A-9AB1-4AC6-8F23-9842F933B787}" srcOrd="1" destOrd="0" presId="urn:microsoft.com/office/officeart/2005/8/layout/vList2"/>
    <dgm:cxn modelId="{D57D8975-39E3-4AF3-8DBC-85BDD4A29597}" type="presParOf" srcId="{D2327810-0D6D-4C00-82A7-B1B96E68A016}" destId="{8C42EFDC-C84B-41B5-B4DE-D9DB9D06AC27}" srcOrd="2" destOrd="0" presId="urn:microsoft.com/office/officeart/2005/8/layout/vList2"/>
    <dgm:cxn modelId="{7AE6CDA3-697D-465A-957D-4F74CA830D53}" type="presParOf" srcId="{D2327810-0D6D-4C00-82A7-B1B96E68A016}" destId="{A9C6CAF4-34DF-4B57-999B-C29F5EF3F069}" srcOrd="3" destOrd="0" presId="urn:microsoft.com/office/officeart/2005/8/layout/vList2"/>
    <dgm:cxn modelId="{E1315EFC-6C32-456E-86A4-19A0E3A0A3F0}" type="presParOf" srcId="{D2327810-0D6D-4C00-82A7-B1B96E68A016}" destId="{C2245294-6345-4930-B412-DA733FCC35A4}" srcOrd="4" destOrd="0" presId="urn:microsoft.com/office/officeart/2005/8/layout/vList2"/>
    <dgm:cxn modelId="{EEF71496-F936-4109-B07C-973FBC3F028D}" type="presParOf" srcId="{D2327810-0D6D-4C00-82A7-B1B96E68A016}" destId="{CC40736F-5813-4053-AA7B-357D7ED5A63D}" srcOrd="5" destOrd="0" presId="urn:microsoft.com/office/officeart/2005/8/layout/vList2"/>
    <dgm:cxn modelId="{77768C93-22FB-4B71-982E-FA1E68F452B0}" type="presParOf" srcId="{D2327810-0D6D-4C00-82A7-B1B96E68A016}" destId="{47ABEAF7-1307-46E7-B6E0-90278B032A18}" srcOrd="6" destOrd="0" presId="urn:microsoft.com/office/officeart/2005/8/layout/vList2"/>
    <dgm:cxn modelId="{4C105E49-809F-4F75-9ABA-4711B5151B10}" type="presParOf" srcId="{D2327810-0D6D-4C00-82A7-B1B96E68A016}" destId="{B0D75687-C05B-4E40-B557-44A838FEE4EE}" srcOrd="7" destOrd="0" presId="urn:microsoft.com/office/officeart/2005/8/layout/vList2"/>
    <dgm:cxn modelId="{053EB82C-B68B-42DD-83CC-4D9308265E02}" type="presParOf" srcId="{D2327810-0D6D-4C00-82A7-B1B96E68A016}" destId="{19D2C4F5-E02B-4E9E-B6E3-1B5A58062148}" srcOrd="8" destOrd="0" presId="urn:microsoft.com/office/officeart/2005/8/layout/vList2"/>
    <dgm:cxn modelId="{DF9B7BD7-10C8-4750-9AC6-A7F5440D7E2A}" type="presParOf" srcId="{D2327810-0D6D-4C00-82A7-B1B96E68A016}" destId="{C7337130-1346-4ACE-A729-98BB3D6C3536}" srcOrd="9" destOrd="0" presId="urn:microsoft.com/office/officeart/2005/8/layout/vList2"/>
    <dgm:cxn modelId="{27A1AA7E-B9F7-43FE-9379-22311CFA86E1}" type="presParOf" srcId="{D2327810-0D6D-4C00-82A7-B1B96E68A016}" destId="{C7399E54-AA99-4B62-9AE9-7116F6681E53}" srcOrd="10" destOrd="0" presId="urn:microsoft.com/office/officeart/2005/8/layout/vList2"/>
    <dgm:cxn modelId="{C38C14B4-E00B-4535-91F5-B3EA0231940E}" type="presParOf" srcId="{D2327810-0D6D-4C00-82A7-B1B96E68A016}" destId="{97BF1232-F202-43A6-A604-925543C51918}" srcOrd="11" destOrd="0" presId="urn:microsoft.com/office/officeart/2005/8/layout/vList2"/>
    <dgm:cxn modelId="{53BB4ABA-E7E7-4EE5-8098-B49E503E6AB9}" type="presParOf" srcId="{D2327810-0D6D-4C00-82A7-B1B96E68A016}" destId="{7C26BF76-7278-4F53-B6C5-7D49D3C15F58}" srcOrd="12" destOrd="0" presId="urn:microsoft.com/office/officeart/2005/8/layout/vList2"/>
    <dgm:cxn modelId="{C55667B9-A82B-432B-B611-6338CEA84E3E}" type="presParOf" srcId="{D2327810-0D6D-4C00-82A7-B1B96E68A016}" destId="{ABB4825C-46E6-43FF-814F-1A7C1EECB2B8}" srcOrd="13" destOrd="0" presId="urn:microsoft.com/office/officeart/2005/8/layout/vList2"/>
    <dgm:cxn modelId="{E6B52ABF-3884-480F-B9E5-C6A844273350}" type="presParOf" srcId="{D2327810-0D6D-4C00-82A7-B1B96E68A016}" destId="{5E0F1315-B5FC-4E56-817D-500E180D8D6B}"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6E732-EDF7-4CA5-98D9-63AF81A91395}">
      <dsp:nvSpPr>
        <dsp:cNvPr id="0" name=""/>
        <dsp:cNvSpPr/>
      </dsp:nvSpPr>
      <dsp:spPr>
        <a:xfrm>
          <a:off x="0" y="76459"/>
          <a:ext cx="6666833" cy="59962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Architecture – what are you trying to achieve?</a:t>
          </a:r>
          <a:endParaRPr lang="en-US" sz="2500" kern="1200"/>
        </a:p>
      </dsp:txBody>
      <dsp:txXfrm>
        <a:off x="29271" y="105730"/>
        <a:ext cx="6608291" cy="541083"/>
      </dsp:txXfrm>
    </dsp:sp>
    <dsp:sp modelId="{8C42EFDC-C84B-41B5-B4DE-D9DB9D06AC27}">
      <dsp:nvSpPr>
        <dsp:cNvPr id="0" name=""/>
        <dsp:cNvSpPr/>
      </dsp:nvSpPr>
      <dsp:spPr>
        <a:xfrm>
          <a:off x="0" y="748084"/>
          <a:ext cx="6666833" cy="599625"/>
        </a:xfrm>
        <a:prstGeom prst="roundRect">
          <a:avLst/>
        </a:prstGeom>
        <a:gradFill rotWithShape="0">
          <a:gsLst>
            <a:gs pos="0">
              <a:schemeClr val="accent5">
                <a:hueOff val="-965506"/>
                <a:satOff val="-2488"/>
                <a:lumOff val="-1681"/>
                <a:alphaOff val="0"/>
                <a:satMod val="103000"/>
                <a:lumMod val="102000"/>
                <a:tint val="94000"/>
              </a:schemeClr>
            </a:gs>
            <a:gs pos="50000">
              <a:schemeClr val="accent5">
                <a:hueOff val="-965506"/>
                <a:satOff val="-2488"/>
                <a:lumOff val="-1681"/>
                <a:alphaOff val="0"/>
                <a:satMod val="110000"/>
                <a:lumMod val="100000"/>
                <a:shade val="100000"/>
              </a:schemeClr>
            </a:gs>
            <a:gs pos="100000">
              <a:schemeClr val="accent5">
                <a:hueOff val="-965506"/>
                <a:satOff val="-2488"/>
                <a:lumOff val="-16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GDPR – opt in, or object?</a:t>
          </a:r>
          <a:endParaRPr lang="en-US" sz="2500" kern="1200"/>
        </a:p>
      </dsp:txBody>
      <dsp:txXfrm>
        <a:off x="29271" y="777355"/>
        <a:ext cx="6608291" cy="541083"/>
      </dsp:txXfrm>
    </dsp:sp>
    <dsp:sp modelId="{C2245294-6345-4930-B412-DA733FCC35A4}">
      <dsp:nvSpPr>
        <dsp:cNvPr id="0" name=""/>
        <dsp:cNvSpPr/>
      </dsp:nvSpPr>
      <dsp:spPr>
        <a:xfrm>
          <a:off x="0" y="1419709"/>
          <a:ext cx="6666833" cy="599625"/>
        </a:xfrm>
        <a:prstGeom prst="roundRect">
          <a:avLst/>
        </a:prstGeom>
        <a:gradFill rotWithShape="0">
          <a:gsLst>
            <a:gs pos="0">
              <a:schemeClr val="accent5">
                <a:hueOff val="-1931012"/>
                <a:satOff val="-4977"/>
                <a:lumOff val="-3361"/>
                <a:alphaOff val="0"/>
                <a:satMod val="103000"/>
                <a:lumMod val="102000"/>
                <a:tint val="94000"/>
              </a:schemeClr>
            </a:gs>
            <a:gs pos="50000">
              <a:schemeClr val="accent5">
                <a:hueOff val="-1931012"/>
                <a:satOff val="-4977"/>
                <a:lumOff val="-3361"/>
                <a:alphaOff val="0"/>
                <a:satMod val="110000"/>
                <a:lumMod val="100000"/>
                <a:shade val="100000"/>
              </a:schemeClr>
            </a:gs>
            <a:gs pos="100000">
              <a:schemeClr val="accent5">
                <a:hueOff val="-1931012"/>
                <a:satOff val="-4977"/>
                <a:lumOff val="-33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Comparative or internal?</a:t>
          </a:r>
          <a:endParaRPr lang="en-US" sz="2500" kern="1200"/>
        </a:p>
      </dsp:txBody>
      <dsp:txXfrm>
        <a:off x="29271" y="1448980"/>
        <a:ext cx="6608291" cy="541083"/>
      </dsp:txXfrm>
    </dsp:sp>
    <dsp:sp modelId="{47ABEAF7-1307-46E7-B6E0-90278B032A18}">
      <dsp:nvSpPr>
        <dsp:cNvPr id="0" name=""/>
        <dsp:cNvSpPr/>
      </dsp:nvSpPr>
      <dsp:spPr>
        <a:xfrm>
          <a:off x="0" y="2091335"/>
          <a:ext cx="6666833" cy="599625"/>
        </a:xfrm>
        <a:prstGeom prst="roundRect">
          <a:avLst/>
        </a:prstGeom>
        <a:gradFill rotWithShape="0">
          <a:gsLst>
            <a:gs pos="0">
              <a:schemeClr val="accent5">
                <a:hueOff val="-2896518"/>
                <a:satOff val="-7465"/>
                <a:lumOff val="-5042"/>
                <a:alphaOff val="0"/>
                <a:satMod val="103000"/>
                <a:lumMod val="102000"/>
                <a:tint val="94000"/>
              </a:schemeClr>
            </a:gs>
            <a:gs pos="50000">
              <a:schemeClr val="accent5">
                <a:hueOff val="-2896518"/>
                <a:satOff val="-7465"/>
                <a:lumOff val="-5042"/>
                <a:alphaOff val="0"/>
                <a:satMod val="110000"/>
                <a:lumMod val="100000"/>
                <a:shade val="100000"/>
              </a:schemeClr>
            </a:gs>
            <a:gs pos="100000">
              <a:schemeClr val="accent5">
                <a:hueOff val="-2896518"/>
                <a:satOff val="-7465"/>
                <a:lumOff val="-504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Data: calculated KPIs or ‘grey data’?</a:t>
          </a:r>
          <a:endParaRPr lang="en-US" sz="2500" kern="1200"/>
        </a:p>
      </dsp:txBody>
      <dsp:txXfrm>
        <a:off x="29271" y="2120606"/>
        <a:ext cx="6608291" cy="541083"/>
      </dsp:txXfrm>
    </dsp:sp>
    <dsp:sp modelId="{19D2C4F5-E02B-4E9E-B6E3-1B5A58062148}">
      <dsp:nvSpPr>
        <dsp:cNvPr id="0" name=""/>
        <dsp:cNvSpPr/>
      </dsp:nvSpPr>
      <dsp:spPr>
        <a:xfrm>
          <a:off x="0" y="2762960"/>
          <a:ext cx="6666833" cy="599625"/>
        </a:xfrm>
        <a:prstGeom prst="roundRect">
          <a:avLst/>
        </a:prstGeom>
        <a:gradFill rotWithShape="0">
          <a:gsLst>
            <a:gs pos="0">
              <a:schemeClr val="accent5">
                <a:hueOff val="-3862025"/>
                <a:satOff val="-9954"/>
                <a:lumOff val="-6723"/>
                <a:alphaOff val="0"/>
                <a:satMod val="103000"/>
                <a:lumMod val="102000"/>
                <a:tint val="94000"/>
              </a:schemeClr>
            </a:gs>
            <a:gs pos="50000">
              <a:schemeClr val="accent5">
                <a:hueOff val="-3862025"/>
                <a:satOff val="-9954"/>
                <a:lumOff val="-6723"/>
                <a:alphaOff val="0"/>
                <a:satMod val="110000"/>
                <a:lumMod val="100000"/>
                <a:shade val="100000"/>
              </a:schemeClr>
            </a:gs>
            <a:gs pos="100000">
              <a:schemeClr val="accent5">
                <a:hueOff val="-3862025"/>
                <a:satOff val="-9954"/>
                <a:lumOff val="-672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Predictive or descriptive?</a:t>
          </a:r>
          <a:endParaRPr lang="en-US" sz="2500" kern="1200"/>
        </a:p>
      </dsp:txBody>
      <dsp:txXfrm>
        <a:off x="29271" y="2792231"/>
        <a:ext cx="6608291" cy="541083"/>
      </dsp:txXfrm>
    </dsp:sp>
    <dsp:sp modelId="{C7399E54-AA99-4B62-9AE9-7116F6681E53}">
      <dsp:nvSpPr>
        <dsp:cNvPr id="0" name=""/>
        <dsp:cNvSpPr/>
      </dsp:nvSpPr>
      <dsp:spPr>
        <a:xfrm>
          <a:off x="0" y="3434585"/>
          <a:ext cx="6666833" cy="599625"/>
        </a:xfrm>
        <a:prstGeom prst="roundRect">
          <a:avLst/>
        </a:prstGeom>
        <a:gradFill rotWithShape="0">
          <a:gsLst>
            <a:gs pos="0">
              <a:schemeClr val="accent5">
                <a:hueOff val="-4827531"/>
                <a:satOff val="-12442"/>
                <a:lumOff val="-8404"/>
                <a:alphaOff val="0"/>
                <a:satMod val="103000"/>
                <a:lumMod val="102000"/>
                <a:tint val="94000"/>
              </a:schemeClr>
            </a:gs>
            <a:gs pos="50000">
              <a:schemeClr val="accent5">
                <a:hueOff val="-4827531"/>
                <a:satOff val="-12442"/>
                <a:lumOff val="-8404"/>
                <a:alphaOff val="0"/>
                <a:satMod val="110000"/>
                <a:lumMod val="100000"/>
                <a:shade val="100000"/>
              </a:schemeClr>
            </a:gs>
            <a:gs pos="100000">
              <a:schemeClr val="accent5">
                <a:hueOff val="-4827531"/>
                <a:satOff val="-12442"/>
                <a:lumOff val="-84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Links to process</a:t>
          </a:r>
          <a:endParaRPr lang="en-US" sz="2500" kern="1200"/>
        </a:p>
      </dsp:txBody>
      <dsp:txXfrm>
        <a:off x="29271" y="3463856"/>
        <a:ext cx="6608291" cy="541083"/>
      </dsp:txXfrm>
    </dsp:sp>
    <dsp:sp modelId="{7C26BF76-7278-4F53-B6C5-7D49D3C15F58}">
      <dsp:nvSpPr>
        <dsp:cNvPr id="0" name=""/>
        <dsp:cNvSpPr/>
      </dsp:nvSpPr>
      <dsp:spPr>
        <a:xfrm>
          <a:off x="0" y="4106210"/>
          <a:ext cx="6666833" cy="599625"/>
        </a:xfrm>
        <a:prstGeom prst="roundRect">
          <a:avLst/>
        </a:prstGeom>
        <a:gradFill rotWithShape="0">
          <a:gsLst>
            <a:gs pos="0">
              <a:schemeClr val="accent5">
                <a:hueOff val="-5793037"/>
                <a:satOff val="-14931"/>
                <a:lumOff val="-10084"/>
                <a:alphaOff val="0"/>
                <a:satMod val="103000"/>
                <a:lumMod val="102000"/>
                <a:tint val="94000"/>
              </a:schemeClr>
            </a:gs>
            <a:gs pos="50000">
              <a:schemeClr val="accent5">
                <a:hueOff val="-5793037"/>
                <a:satOff val="-14931"/>
                <a:lumOff val="-10084"/>
                <a:alphaOff val="0"/>
                <a:satMod val="110000"/>
                <a:lumMod val="100000"/>
                <a:shade val="100000"/>
              </a:schemeClr>
            </a:gs>
            <a:gs pos="100000">
              <a:schemeClr val="accent5">
                <a:hueOff val="-5793037"/>
                <a:satOff val="-14931"/>
                <a:lumOff val="-100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Visible to students?</a:t>
          </a:r>
          <a:endParaRPr lang="en-US" sz="2500" kern="1200"/>
        </a:p>
      </dsp:txBody>
      <dsp:txXfrm>
        <a:off x="29271" y="4135481"/>
        <a:ext cx="6608291" cy="541083"/>
      </dsp:txXfrm>
    </dsp:sp>
    <dsp:sp modelId="{5E0F1315-B5FC-4E56-817D-500E180D8D6B}">
      <dsp:nvSpPr>
        <dsp:cNvPr id="0" name=""/>
        <dsp:cNvSpPr/>
      </dsp:nvSpPr>
      <dsp:spPr>
        <a:xfrm>
          <a:off x="0" y="4777834"/>
          <a:ext cx="6666833" cy="599625"/>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Measures of success</a:t>
          </a:r>
          <a:endParaRPr lang="en-US" sz="2500" kern="1200"/>
        </a:p>
      </dsp:txBody>
      <dsp:txXfrm>
        <a:off x="29271" y="4807105"/>
        <a:ext cx="6608291" cy="5410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81CD4-3E1B-4079-9BB1-F827BF86EA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51AA30C-44D7-4E8F-A8C6-6D5FCFAACC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453B4E8-C194-4C0A-A124-38B97645C6D5}"/>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5" name="Footer Placeholder 4">
            <a:extLst>
              <a:ext uri="{FF2B5EF4-FFF2-40B4-BE49-F238E27FC236}">
                <a16:creationId xmlns:a16="http://schemas.microsoft.com/office/drawing/2014/main" id="{FF825767-E515-479E-9859-FC48FEB80F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BD8C99-31D6-441A-BD84-C151F041FD95}"/>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379807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52E8A-98AB-4202-A3D0-FADD507AEA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CBBB18-5B73-4529-83DC-BB5C9872A8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15BA99-887B-4A8A-9CB3-1EE3CF751EC6}"/>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5" name="Footer Placeholder 4">
            <a:extLst>
              <a:ext uri="{FF2B5EF4-FFF2-40B4-BE49-F238E27FC236}">
                <a16:creationId xmlns:a16="http://schemas.microsoft.com/office/drawing/2014/main" id="{05903F4D-853B-44B0-9CE7-805388DBE4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C58B6B-1810-4EE8-9D84-F3AFBC0CE93F}"/>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183320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F525EB-8ABC-4D51-90F7-9926623468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1265EB-76D1-4F79-8E66-0D234D74BB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A694CE-3151-413C-9BF0-82AE69657496}"/>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5" name="Footer Placeholder 4">
            <a:extLst>
              <a:ext uri="{FF2B5EF4-FFF2-40B4-BE49-F238E27FC236}">
                <a16:creationId xmlns:a16="http://schemas.microsoft.com/office/drawing/2014/main" id="{DB945EC0-1F84-490B-96C7-B3DE3CD86B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A14F51-2B64-4941-9CFA-BC868F3903EC}"/>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110205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B75AB-CB0F-4AA8-B49C-4EAC9D9D8B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56F8BF6-E34D-484E-AADD-551EEB9B53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F1EB3D-6079-4002-8BA2-D9751109D7E1}"/>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5" name="Footer Placeholder 4">
            <a:extLst>
              <a:ext uri="{FF2B5EF4-FFF2-40B4-BE49-F238E27FC236}">
                <a16:creationId xmlns:a16="http://schemas.microsoft.com/office/drawing/2014/main" id="{57128E04-5E95-4D24-A324-89F92C460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B38F13-2C95-46E6-A49D-9B63060B8927}"/>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3281369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47BA5-0D37-4AB6-AC99-D678DBAC04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B531DB-B926-4F6D-8199-68DE932108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D618D0-2D20-4633-82BF-202D38604AB9}"/>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5" name="Footer Placeholder 4">
            <a:extLst>
              <a:ext uri="{FF2B5EF4-FFF2-40B4-BE49-F238E27FC236}">
                <a16:creationId xmlns:a16="http://schemas.microsoft.com/office/drawing/2014/main" id="{C560D5D7-B759-4868-86F5-4246863DDB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2F45DF-AF76-4D67-8E1F-B92D0C1FAA67}"/>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53467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0A6A-7FA9-45E1-8004-1D94D1B1B1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0B11B8-E674-4DE3-A3FC-DB29C243F7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BEB436A-2F66-47CC-8F56-F6D878789A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CC3E7E-A643-4A84-953B-51FD30777A3A}"/>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6" name="Footer Placeholder 5">
            <a:extLst>
              <a:ext uri="{FF2B5EF4-FFF2-40B4-BE49-F238E27FC236}">
                <a16:creationId xmlns:a16="http://schemas.microsoft.com/office/drawing/2014/main" id="{5F5AC7BA-6E04-46EB-A32D-197C402562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677D58-5812-4F2E-9B9B-16590A3C9DC7}"/>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3701800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41129-D716-4BA8-8472-63749AF0DB8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612F1F-927F-49F6-B59E-5855524353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44BEB3-42C0-4C96-A58C-A712C1034E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2A7115-6E46-43F8-9D99-9C68FC88A9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D8B743-5DDD-4B46-81C0-95AA5B6636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C413AD-8362-489E-AE55-3496285C9990}"/>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8" name="Footer Placeholder 7">
            <a:extLst>
              <a:ext uri="{FF2B5EF4-FFF2-40B4-BE49-F238E27FC236}">
                <a16:creationId xmlns:a16="http://schemas.microsoft.com/office/drawing/2014/main" id="{D3353C98-2F46-452D-9D68-2CCFDC00DF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8AD23CC-FAFB-482E-84D6-5106669A0EC0}"/>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3046240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0FE96-C4D5-45B5-95CF-40934D3516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B288F53-219A-4F9A-84F7-797E4394EFCA}"/>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4" name="Footer Placeholder 3">
            <a:extLst>
              <a:ext uri="{FF2B5EF4-FFF2-40B4-BE49-F238E27FC236}">
                <a16:creationId xmlns:a16="http://schemas.microsoft.com/office/drawing/2014/main" id="{6A226950-2A5D-407D-97D8-8754699A1D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FA2C45-59D4-439D-9676-56B7C877FE4C}"/>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55626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ACFE85-D677-4F15-9800-028EDC478D9E}"/>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3" name="Footer Placeholder 2">
            <a:extLst>
              <a:ext uri="{FF2B5EF4-FFF2-40B4-BE49-F238E27FC236}">
                <a16:creationId xmlns:a16="http://schemas.microsoft.com/office/drawing/2014/main" id="{A5D08E55-B53C-457F-8EAE-F813AD72D3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B97FFF-674B-4993-88B9-BC02B8580CA0}"/>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380796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18AB-F8C6-4F15-A3D0-EC3872EF16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0D9602-3ABE-4686-8B2D-A6EA85AD83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B85285-2340-43C5-BDB5-75470BA4F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4790E7-6A0D-400E-9264-D76092D41EE7}"/>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6" name="Footer Placeholder 5">
            <a:extLst>
              <a:ext uri="{FF2B5EF4-FFF2-40B4-BE49-F238E27FC236}">
                <a16:creationId xmlns:a16="http://schemas.microsoft.com/office/drawing/2014/main" id="{544B165C-55D2-4FA0-BB81-E8973D5F48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1E0F8B-B907-4C67-8EE4-7076269837D6}"/>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213944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01868-ACB7-4516-8E06-49BD0E7AC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EAEE96-7027-4C6E-B29C-D053045E13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D155AE-7BFE-46A4-BE9A-9E483AEF87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B97805-54B2-4588-B968-15B9C50AE71D}"/>
              </a:ext>
            </a:extLst>
          </p:cNvPr>
          <p:cNvSpPr>
            <a:spLocks noGrp="1"/>
          </p:cNvSpPr>
          <p:nvPr>
            <p:ph type="dt" sz="half" idx="10"/>
          </p:nvPr>
        </p:nvSpPr>
        <p:spPr/>
        <p:txBody>
          <a:bodyPr/>
          <a:lstStyle/>
          <a:p>
            <a:fld id="{AFC1AB43-85CA-4038-80DE-BAF665BD4CAC}" type="datetimeFigureOut">
              <a:rPr lang="en-GB" smtClean="0"/>
              <a:t>17/06/2022</a:t>
            </a:fld>
            <a:endParaRPr lang="en-GB"/>
          </a:p>
        </p:txBody>
      </p:sp>
      <p:sp>
        <p:nvSpPr>
          <p:cNvPr id="6" name="Footer Placeholder 5">
            <a:extLst>
              <a:ext uri="{FF2B5EF4-FFF2-40B4-BE49-F238E27FC236}">
                <a16:creationId xmlns:a16="http://schemas.microsoft.com/office/drawing/2014/main" id="{CE5333B4-71E1-438F-B537-838D4F78E7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249C19-09E5-4C19-981F-1F572B262A13}"/>
              </a:ext>
            </a:extLst>
          </p:cNvPr>
          <p:cNvSpPr>
            <a:spLocks noGrp="1"/>
          </p:cNvSpPr>
          <p:nvPr>
            <p:ph type="sldNum" sz="quarter" idx="12"/>
          </p:nvPr>
        </p:nvSpPr>
        <p:spPr/>
        <p:txBody>
          <a:bodyPr/>
          <a:lstStyle/>
          <a:p>
            <a:fld id="{4BC861D8-3C52-4203-B674-D0F50A3728C8}" type="slidenum">
              <a:rPr lang="en-GB" smtClean="0"/>
              <a:t>‹Nº›</a:t>
            </a:fld>
            <a:endParaRPr lang="en-GB"/>
          </a:p>
        </p:txBody>
      </p:sp>
    </p:spTree>
    <p:extLst>
      <p:ext uri="{BB962C8B-B14F-4D97-AF65-F5344CB8AC3E}">
        <p14:creationId xmlns:p14="http://schemas.microsoft.com/office/powerpoint/2010/main" val="288416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AC9BCF-445D-4A71-8BCA-DC019A0EA9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B910DB-88A2-46A2-81D3-3A6147A7E9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B31879-D756-4B35-87B7-0CBCE9E6AD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1AB43-85CA-4038-80DE-BAF665BD4CAC}" type="datetimeFigureOut">
              <a:rPr lang="en-GB" smtClean="0"/>
              <a:t>17/06/2022</a:t>
            </a:fld>
            <a:endParaRPr lang="en-GB"/>
          </a:p>
        </p:txBody>
      </p:sp>
      <p:sp>
        <p:nvSpPr>
          <p:cNvPr id="5" name="Footer Placeholder 4">
            <a:extLst>
              <a:ext uri="{FF2B5EF4-FFF2-40B4-BE49-F238E27FC236}">
                <a16:creationId xmlns:a16="http://schemas.microsoft.com/office/drawing/2014/main" id="{BF3749D3-2282-4D4F-A1B3-3D199CE0DC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CBEAEF-062C-453B-BEF1-DAC2CEA35A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861D8-3C52-4203-B674-D0F50A3728C8}" type="slidenum">
              <a:rPr lang="en-GB" smtClean="0"/>
              <a:t>‹Nº›</a:t>
            </a:fld>
            <a:endParaRPr lang="en-GB"/>
          </a:p>
        </p:txBody>
      </p:sp>
    </p:spTree>
    <p:extLst>
      <p:ext uri="{BB962C8B-B14F-4D97-AF65-F5344CB8AC3E}">
        <p14:creationId xmlns:p14="http://schemas.microsoft.com/office/powerpoint/2010/main" val="2103689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g.Fincham@uea.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9">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11">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13">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15">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EC6780-1D9C-41E1-985E-4A1363A76F1C}"/>
              </a:ext>
            </a:extLst>
          </p:cNvPr>
          <p:cNvSpPr>
            <a:spLocks noGrp="1"/>
          </p:cNvSpPr>
          <p:nvPr>
            <p:ph type="ctrTitle"/>
          </p:nvPr>
        </p:nvSpPr>
        <p:spPr>
          <a:xfrm>
            <a:off x="1127208" y="857251"/>
            <a:ext cx="4747280" cy="4419599"/>
          </a:xfrm>
        </p:spPr>
        <p:txBody>
          <a:bodyPr anchor="b">
            <a:normAutofit/>
          </a:bodyPr>
          <a:lstStyle/>
          <a:p>
            <a:pPr algn="l"/>
            <a:r>
              <a:rPr lang="en-GB" sz="4800" dirty="0">
                <a:solidFill>
                  <a:srgbClr val="FFFFFF"/>
                </a:solidFill>
              </a:rPr>
              <a:t>Introduction to Learner Analytics</a:t>
            </a:r>
            <a:br>
              <a:rPr lang="en-GB" sz="4800" dirty="0">
                <a:solidFill>
                  <a:srgbClr val="FFFFFF"/>
                </a:solidFill>
              </a:rPr>
            </a:br>
            <a:br>
              <a:rPr lang="en-GB" sz="4800" dirty="0">
                <a:solidFill>
                  <a:srgbClr val="FFFFFF"/>
                </a:solidFill>
              </a:rPr>
            </a:br>
            <a:r>
              <a:rPr lang="en-GB" sz="4800" dirty="0">
                <a:solidFill>
                  <a:srgbClr val="FFFFFF"/>
                </a:solidFill>
              </a:rPr>
              <a:t>Key Concepts</a:t>
            </a:r>
            <a:br>
              <a:rPr lang="en-GB" sz="4800" dirty="0">
                <a:solidFill>
                  <a:srgbClr val="FFFFFF"/>
                </a:solidFill>
              </a:rPr>
            </a:br>
            <a:br>
              <a:rPr lang="en-GB" sz="4800" dirty="0">
                <a:solidFill>
                  <a:srgbClr val="FFFFFF"/>
                </a:solidFill>
              </a:rPr>
            </a:br>
            <a:r>
              <a:rPr lang="en-GB" sz="4800" dirty="0">
                <a:solidFill>
                  <a:srgbClr val="FFFFFF"/>
                </a:solidFill>
              </a:rPr>
              <a:t>24/11/21</a:t>
            </a:r>
          </a:p>
        </p:txBody>
      </p:sp>
      <p:sp>
        <p:nvSpPr>
          <p:cNvPr id="31" name="Rectangle 17">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19">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606B285-2531-43BB-A7FE-B33000862B9A}"/>
              </a:ext>
            </a:extLst>
          </p:cNvPr>
          <p:cNvPicPr>
            <a:picLocks noChangeAspect="1"/>
          </p:cNvPicPr>
          <p:nvPr/>
        </p:nvPicPr>
        <p:blipFill>
          <a:blip r:embed="rId2"/>
          <a:stretch>
            <a:fillRect/>
          </a:stretch>
        </p:blipFill>
        <p:spPr>
          <a:xfrm>
            <a:off x="6920559" y="2824210"/>
            <a:ext cx="3737164" cy="1223866"/>
          </a:xfrm>
          <a:prstGeom prst="rect">
            <a:avLst/>
          </a:prstGeom>
        </p:spPr>
      </p:pic>
    </p:spTree>
    <p:extLst>
      <p:ext uri="{BB962C8B-B14F-4D97-AF65-F5344CB8AC3E}">
        <p14:creationId xmlns:p14="http://schemas.microsoft.com/office/powerpoint/2010/main" val="688934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DFA7325-232A-44A7-93D1-3BC6EC4DDCE8}"/>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KPIs 2: Shifting variables</a:t>
            </a:r>
          </a:p>
        </p:txBody>
      </p:sp>
      <p:pic>
        <p:nvPicPr>
          <p:cNvPr id="4" name="Content Placeholder 3">
            <a:extLst>
              <a:ext uri="{FF2B5EF4-FFF2-40B4-BE49-F238E27FC236}">
                <a16:creationId xmlns:a16="http://schemas.microsoft.com/office/drawing/2014/main" id="{3E1E7624-8A7C-4AB2-BDE0-BB77998A67BA}"/>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4502428" y="1107728"/>
            <a:ext cx="7225748" cy="4642543"/>
          </a:xfrm>
          <a:prstGeom prst="rect">
            <a:avLst/>
          </a:prstGeom>
          <a:noFill/>
        </p:spPr>
      </p:pic>
    </p:spTree>
    <p:extLst>
      <p:ext uri="{BB962C8B-B14F-4D97-AF65-F5344CB8AC3E}">
        <p14:creationId xmlns:p14="http://schemas.microsoft.com/office/powerpoint/2010/main" val="80253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8BAA327-D791-4E44-8903-33C26447233D}"/>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700" kern="1200" dirty="0">
                <a:solidFill>
                  <a:srgbClr val="FFFFFF"/>
                </a:solidFill>
                <a:latin typeface="+mj-lt"/>
                <a:ea typeface="+mj-ea"/>
                <a:cs typeface="+mj-cs"/>
              </a:rPr>
              <a:t>Case Management Feedback </a:t>
            </a:r>
            <a:r>
              <a:rPr lang="en-US" sz="3700" dirty="0">
                <a:solidFill>
                  <a:srgbClr val="FFFFFF"/>
                </a:solidFill>
              </a:rPr>
              <a:t>L</a:t>
            </a:r>
            <a:r>
              <a:rPr lang="en-US" sz="3700" kern="1200" dirty="0">
                <a:solidFill>
                  <a:srgbClr val="FFFFFF"/>
                </a:solidFill>
                <a:latin typeface="+mj-lt"/>
                <a:ea typeface="+mj-ea"/>
                <a:cs typeface="+mj-cs"/>
              </a:rPr>
              <a:t>oop</a:t>
            </a:r>
          </a:p>
        </p:txBody>
      </p:sp>
      <p:pic>
        <p:nvPicPr>
          <p:cNvPr id="5" name="Content Placeholder 4">
            <a:extLst>
              <a:ext uri="{FF2B5EF4-FFF2-40B4-BE49-F238E27FC236}">
                <a16:creationId xmlns:a16="http://schemas.microsoft.com/office/drawing/2014/main" id="{67E39A56-D27B-4D7B-BF15-6F0E8FF76E96}"/>
              </a:ext>
            </a:extLst>
          </p:cNvPr>
          <p:cNvPicPr>
            <a:picLocks noGrp="1" noChangeAspect="1"/>
          </p:cNvPicPr>
          <p:nvPr>
            <p:ph idx="1"/>
          </p:nvPr>
        </p:nvPicPr>
        <p:blipFill>
          <a:blip r:embed="rId2"/>
          <a:stretch>
            <a:fillRect/>
          </a:stretch>
        </p:blipFill>
        <p:spPr>
          <a:xfrm>
            <a:off x="4502428" y="728376"/>
            <a:ext cx="7225748" cy="5401247"/>
          </a:xfrm>
          <a:prstGeom prst="rect">
            <a:avLst/>
          </a:prstGeom>
        </p:spPr>
      </p:pic>
    </p:spTree>
    <p:extLst>
      <p:ext uri="{BB962C8B-B14F-4D97-AF65-F5344CB8AC3E}">
        <p14:creationId xmlns:p14="http://schemas.microsoft.com/office/powerpoint/2010/main" val="2963354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94F705-8801-4A4F-A5B6-A010F9AA0A98}"/>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kern="1200">
                <a:solidFill>
                  <a:srgbClr val="FFFFFF"/>
                </a:solidFill>
                <a:latin typeface="+mj-lt"/>
                <a:ea typeface="+mj-ea"/>
                <a:cs typeface="+mj-cs"/>
              </a:rPr>
              <a:t>Fitbit for students…</a:t>
            </a:r>
          </a:p>
        </p:txBody>
      </p:sp>
      <p:sp>
        <p:nvSpPr>
          <p:cNvPr id="6" name="TextBox 5">
            <a:extLst>
              <a:ext uri="{FF2B5EF4-FFF2-40B4-BE49-F238E27FC236}">
                <a16:creationId xmlns:a16="http://schemas.microsoft.com/office/drawing/2014/main" id="{AEDD0F0F-A724-4D74-82B6-772564CF812D}"/>
              </a:ext>
            </a:extLst>
          </p:cNvPr>
          <p:cNvSpPr txBox="1"/>
          <p:nvPr/>
        </p:nvSpPr>
        <p:spPr>
          <a:xfrm>
            <a:off x="4581727" y="649480"/>
            <a:ext cx="3025303" cy="5546047"/>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dirty="0"/>
              <a:t>Should a student see data and if, so why? What are we looking to achieve?</a:t>
            </a:r>
          </a:p>
          <a:p>
            <a:pPr marL="285750" indent="-228600">
              <a:lnSpc>
                <a:spcPct val="90000"/>
              </a:lnSpc>
              <a:spcAft>
                <a:spcPts val="600"/>
              </a:spcAft>
              <a:buFont typeface="Arial" panose="020B0604020202020204" pitchFamily="34" charset="0"/>
              <a:buChar char="•"/>
            </a:pPr>
            <a:r>
              <a:rPr lang="en-US" sz="2000" dirty="0"/>
              <a:t>What are the risks?</a:t>
            </a:r>
          </a:p>
          <a:p>
            <a:pPr marL="285750" indent="-228600">
              <a:lnSpc>
                <a:spcPct val="90000"/>
              </a:lnSpc>
              <a:spcAft>
                <a:spcPts val="600"/>
              </a:spcAft>
              <a:buFont typeface="Arial" panose="020B0604020202020204" pitchFamily="34" charset="0"/>
              <a:buChar char="•"/>
            </a:pPr>
            <a:r>
              <a:rPr lang="en-US" sz="2000" dirty="0"/>
              <a:t>What are the benefits?</a:t>
            </a:r>
          </a:p>
        </p:txBody>
      </p:sp>
      <p:pic>
        <p:nvPicPr>
          <p:cNvPr id="5" name="Content Placeholder 4">
            <a:extLst>
              <a:ext uri="{FF2B5EF4-FFF2-40B4-BE49-F238E27FC236}">
                <a16:creationId xmlns:a16="http://schemas.microsoft.com/office/drawing/2014/main" id="{45176078-D1BA-409E-A3F0-8A96798C59ED}"/>
              </a:ext>
            </a:extLst>
          </p:cNvPr>
          <p:cNvPicPr>
            <a:picLocks noGrp="1" noChangeAspect="1"/>
          </p:cNvPicPr>
          <p:nvPr>
            <p:ph idx="1"/>
          </p:nvPr>
        </p:nvPicPr>
        <p:blipFill>
          <a:blip r:embed="rId2"/>
          <a:stretch>
            <a:fillRect/>
          </a:stretch>
        </p:blipFill>
        <p:spPr>
          <a:xfrm>
            <a:off x="8109502" y="1016360"/>
            <a:ext cx="3615776" cy="4837158"/>
          </a:xfrm>
          <a:prstGeom prst="rect">
            <a:avLst/>
          </a:prstGeom>
        </p:spPr>
      </p:pic>
    </p:spTree>
    <p:extLst>
      <p:ext uri="{BB962C8B-B14F-4D97-AF65-F5344CB8AC3E}">
        <p14:creationId xmlns:p14="http://schemas.microsoft.com/office/powerpoint/2010/main" val="1516020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9A8E2-DF7B-4315-B60C-92D3E380AAA8}"/>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Practical Concerns:</a:t>
            </a:r>
            <a:br>
              <a:rPr lang="en-GB" sz="4000" dirty="0">
                <a:solidFill>
                  <a:srgbClr val="FFFFFF"/>
                </a:solidFill>
              </a:rPr>
            </a:br>
            <a:r>
              <a:rPr lang="en-GB" sz="4000" dirty="0">
                <a:solidFill>
                  <a:srgbClr val="FFFFFF"/>
                </a:solidFill>
              </a:rPr>
              <a:t>Skills, Tech and Process</a:t>
            </a:r>
          </a:p>
        </p:txBody>
      </p:sp>
      <p:sp>
        <p:nvSpPr>
          <p:cNvPr id="3" name="Content Placeholder 2">
            <a:extLst>
              <a:ext uri="{FF2B5EF4-FFF2-40B4-BE49-F238E27FC236}">
                <a16:creationId xmlns:a16="http://schemas.microsoft.com/office/drawing/2014/main" id="{0FFA2E85-A016-4453-B9FA-63FF1BDE0F15}"/>
              </a:ext>
            </a:extLst>
          </p:cNvPr>
          <p:cNvSpPr>
            <a:spLocks noGrp="1"/>
          </p:cNvSpPr>
          <p:nvPr>
            <p:ph idx="1"/>
          </p:nvPr>
        </p:nvSpPr>
        <p:spPr>
          <a:xfrm>
            <a:off x="4810259" y="649480"/>
            <a:ext cx="6555347" cy="5546047"/>
          </a:xfrm>
        </p:spPr>
        <p:txBody>
          <a:bodyPr anchor="ctr">
            <a:normAutofit/>
          </a:bodyPr>
          <a:lstStyle/>
          <a:p>
            <a:pPr marL="0" indent="0">
              <a:buNone/>
            </a:pPr>
            <a:endParaRPr lang="en-GB" sz="2000" dirty="0"/>
          </a:p>
          <a:p>
            <a:r>
              <a:rPr lang="en-GB" sz="2000" dirty="0"/>
              <a:t>Project Management</a:t>
            </a:r>
          </a:p>
          <a:p>
            <a:r>
              <a:rPr lang="en-GB" sz="2000" dirty="0"/>
              <a:t>Process Review</a:t>
            </a:r>
          </a:p>
          <a:p>
            <a:pPr marL="0" indent="0">
              <a:buNone/>
            </a:pPr>
            <a:endParaRPr lang="en-GB" sz="2000" dirty="0"/>
          </a:p>
          <a:p>
            <a:r>
              <a:rPr lang="en-GB" sz="2000" dirty="0"/>
              <a:t>Testing</a:t>
            </a:r>
          </a:p>
          <a:p>
            <a:r>
              <a:rPr lang="en-GB" sz="2000" dirty="0"/>
              <a:t>Coding language</a:t>
            </a:r>
          </a:p>
          <a:p>
            <a:r>
              <a:rPr lang="en-GB" sz="2000" dirty="0"/>
              <a:t>What model?</a:t>
            </a:r>
          </a:p>
          <a:p>
            <a:r>
              <a:rPr lang="en-GB" sz="2000" dirty="0"/>
              <a:t>How is code stored?</a:t>
            </a:r>
          </a:p>
          <a:p>
            <a:r>
              <a:rPr lang="en-GB" sz="2000" dirty="0"/>
              <a:t>How is code run?</a:t>
            </a:r>
          </a:p>
          <a:p>
            <a:pPr marL="0" indent="0">
              <a:buNone/>
            </a:pPr>
            <a:endParaRPr lang="en-GB" sz="2000" dirty="0"/>
          </a:p>
          <a:p>
            <a:r>
              <a:rPr lang="en-GB" sz="2000" dirty="0"/>
              <a:t>How are the results disseminated?</a:t>
            </a:r>
          </a:p>
          <a:p>
            <a:r>
              <a:rPr lang="en-GB" sz="2000" dirty="0"/>
              <a:t>How do you ensure operational robustness?</a:t>
            </a:r>
          </a:p>
          <a:p>
            <a:r>
              <a:rPr lang="en-GB" sz="2000" dirty="0"/>
              <a:t>Change Control</a:t>
            </a:r>
          </a:p>
          <a:p>
            <a:endParaRPr lang="en-GB" sz="2000" dirty="0"/>
          </a:p>
        </p:txBody>
      </p:sp>
    </p:spTree>
    <p:extLst>
      <p:ext uri="{BB962C8B-B14F-4D97-AF65-F5344CB8AC3E}">
        <p14:creationId xmlns:p14="http://schemas.microsoft.com/office/powerpoint/2010/main" val="1815904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9A8E2-DF7B-4315-B60C-92D3E380AAA8}"/>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Ethics and GDPR</a:t>
            </a:r>
          </a:p>
        </p:txBody>
      </p:sp>
      <p:sp>
        <p:nvSpPr>
          <p:cNvPr id="3" name="Content Placeholder 2">
            <a:extLst>
              <a:ext uri="{FF2B5EF4-FFF2-40B4-BE49-F238E27FC236}">
                <a16:creationId xmlns:a16="http://schemas.microsoft.com/office/drawing/2014/main" id="{0FFA2E85-A016-4453-B9FA-63FF1BDE0F15}"/>
              </a:ext>
            </a:extLst>
          </p:cNvPr>
          <p:cNvSpPr>
            <a:spLocks noGrp="1"/>
          </p:cNvSpPr>
          <p:nvPr>
            <p:ph idx="1"/>
          </p:nvPr>
        </p:nvSpPr>
        <p:spPr>
          <a:xfrm>
            <a:off x="4810259" y="649480"/>
            <a:ext cx="6555347" cy="5546047"/>
          </a:xfrm>
        </p:spPr>
        <p:txBody>
          <a:bodyPr anchor="ctr">
            <a:normAutofit/>
          </a:bodyPr>
          <a:lstStyle/>
          <a:p>
            <a:pPr marL="0" indent="0">
              <a:buNone/>
            </a:pPr>
            <a:endParaRPr lang="en-GB" sz="2000" dirty="0"/>
          </a:p>
          <a:p>
            <a:pPr marL="0" indent="0">
              <a:buNone/>
            </a:pPr>
            <a:r>
              <a:rPr lang="en-GB" dirty="0"/>
              <a:t>Group discussion.</a:t>
            </a:r>
          </a:p>
        </p:txBody>
      </p:sp>
    </p:spTree>
    <p:extLst>
      <p:ext uri="{BB962C8B-B14F-4D97-AF65-F5344CB8AC3E}">
        <p14:creationId xmlns:p14="http://schemas.microsoft.com/office/powerpoint/2010/main" val="2595091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9A8E2-DF7B-4315-B60C-92D3E380AAA8}"/>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Five minute break</a:t>
            </a:r>
          </a:p>
        </p:txBody>
      </p:sp>
      <p:sp>
        <p:nvSpPr>
          <p:cNvPr id="3" name="Content Placeholder 2">
            <a:extLst>
              <a:ext uri="{FF2B5EF4-FFF2-40B4-BE49-F238E27FC236}">
                <a16:creationId xmlns:a16="http://schemas.microsoft.com/office/drawing/2014/main" id="{0FFA2E85-A016-4453-B9FA-63FF1BDE0F15}"/>
              </a:ext>
            </a:extLst>
          </p:cNvPr>
          <p:cNvSpPr>
            <a:spLocks noGrp="1"/>
          </p:cNvSpPr>
          <p:nvPr>
            <p:ph idx="1"/>
          </p:nvPr>
        </p:nvSpPr>
        <p:spPr>
          <a:xfrm>
            <a:off x="4810259" y="649480"/>
            <a:ext cx="6555347" cy="5546047"/>
          </a:xfrm>
        </p:spPr>
        <p:txBody>
          <a:bodyPr anchor="ctr">
            <a:normAutofit/>
          </a:bodyPr>
          <a:lstStyle/>
          <a:p>
            <a:pPr marL="0" indent="0">
              <a:buNone/>
            </a:pPr>
            <a:endParaRPr lang="en-GB" sz="2000" dirty="0"/>
          </a:p>
          <a:p>
            <a:pPr marL="0" indent="0">
              <a:buNone/>
            </a:pPr>
            <a:r>
              <a:rPr lang="en-GB" dirty="0"/>
              <a:t>We made it half way!</a:t>
            </a:r>
          </a:p>
        </p:txBody>
      </p:sp>
    </p:spTree>
    <p:extLst>
      <p:ext uri="{BB962C8B-B14F-4D97-AF65-F5344CB8AC3E}">
        <p14:creationId xmlns:p14="http://schemas.microsoft.com/office/powerpoint/2010/main" val="3296165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A3C244-C733-4E33-B7C5-770DAC2B0091}"/>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Group work. Some questions to think about:</a:t>
            </a:r>
          </a:p>
        </p:txBody>
      </p:sp>
      <p:sp>
        <p:nvSpPr>
          <p:cNvPr id="3" name="Content Placeholder 2">
            <a:extLst>
              <a:ext uri="{FF2B5EF4-FFF2-40B4-BE49-F238E27FC236}">
                <a16:creationId xmlns:a16="http://schemas.microsoft.com/office/drawing/2014/main" id="{16AC3C08-7826-4E58-AC75-32D0AABD7DEE}"/>
              </a:ext>
            </a:extLst>
          </p:cNvPr>
          <p:cNvSpPr>
            <a:spLocks noGrp="1"/>
          </p:cNvSpPr>
          <p:nvPr>
            <p:ph idx="1"/>
          </p:nvPr>
        </p:nvSpPr>
        <p:spPr>
          <a:xfrm>
            <a:off x="4810259" y="1200150"/>
            <a:ext cx="6555347" cy="4995377"/>
          </a:xfrm>
        </p:spPr>
        <p:txBody>
          <a:bodyPr anchor="ctr">
            <a:normAutofit/>
          </a:bodyPr>
          <a:lstStyle/>
          <a:p>
            <a:pPr marL="514350" indent="-514350">
              <a:buFont typeface="+mj-lt"/>
              <a:buAutoNum type="arabicPeriod"/>
            </a:pPr>
            <a:r>
              <a:rPr lang="en-GB" dirty="0"/>
              <a:t>What do YOU want to achieve with analytics?</a:t>
            </a:r>
          </a:p>
          <a:p>
            <a:pPr marL="514350" indent="-514350">
              <a:buFont typeface="+mj-lt"/>
              <a:buAutoNum type="arabicPeriod"/>
            </a:pPr>
            <a:r>
              <a:rPr lang="en-GB" dirty="0"/>
              <a:t>What data do you have available?</a:t>
            </a:r>
          </a:p>
          <a:p>
            <a:pPr marL="514350" indent="-514350">
              <a:buFont typeface="+mj-lt"/>
              <a:buAutoNum type="arabicPeriod"/>
            </a:pPr>
            <a:r>
              <a:rPr lang="en-GB" dirty="0"/>
              <a:t>How will you disseminate results?</a:t>
            </a:r>
          </a:p>
          <a:p>
            <a:pPr marL="514350" indent="-514350">
              <a:buFont typeface="+mj-lt"/>
              <a:buAutoNum type="arabicPeriod"/>
            </a:pPr>
            <a:r>
              <a:rPr lang="en-GB" dirty="0"/>
              <a:t>What processes will it impact on?</a:t>
            </a:r>
          </a:p>
          <a:p>
            <a:pPr marL="514350" indent="-514350">
              <a:buFont typeface="+mj-lt"/>
              <a:buAutoNum type="arabicPeriod"/>
            </a:pPr>
            <a:r>
              <a:rPr lang="en-GB" dirty="0"/>
              <a:t>What problems might there be?</a:t>
            </a:r>
          </a:p>
        </p:txBody>
      </p:sp>
    </p:spTree>
    <p:extLst>
      <p:ext uri="{BB962C8B-B14F-4D97-AF65-F5344CB8AC3E}">
        <p14:creationId xmlns:p14="http://schemas.microsoft.com/office/powerpoint/2010/main" val="311001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A3C244-C733-4E33-B7C5-770DAC2B0091}"/>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Plenary session:</a:t>
            </a:r>
          </a:p>
        </p:txBody>
      </p:sp>
      <p:sp>
        <p:nvSpPr>
          <p:cNvPr id="3" name="Content Placeholder 2">
            <a:extLst>
              <a:ext uri="{FF2B5EF4-FFF2-40B4-BE49-F238E27FC236}">
                <a16:creationId xmlns:a16="http://schemas.microsoft.com/office/drawing/2014/main" id="{16AC3C08-7826-4E58-AC75-32D0AABD7DEE}"/>
              </a:ext>
            </a:extLst>
          </p:cNvPr>
          <p:cNvSpPr>
            <a:spLocks noGrp="1"/>
          </p:cNvSpPr>
          <p:nvPr>
            <p:ph idx="1"/>
          </p:nvPr>
        </p:nvSpPr>
        <p:spPr>
          <a:xfrm>
            <a:off x="4810259" y="1200150"/>
            <a:ext cx="6555347" cy="4995377"/>
          </a:xfrm>
        </p:spPr>
        <p:txBody>
          <a:bodyPr anchor="ctr">
            <a:normAutofit/>
          </a:bodyPr>
          <a:lstStyle/>
          <a:p>
            <a:pPr marL="0" indent="0">
              <a:buNone/>
            </a:pPr>
            <a:r>
              <a:rPr lang="en-GB" dirty="0"/>
              <a:t>Welcome Back!</a:t>
            </a:r>
          </a:p>
        </p:txBody>
      </p:sp>
    </p:spTree>
    <p:extLst>
      <p:ext uri="{BB962C8B-B14F-4D97-AF65-F5344CB8AC3E}">
        <p14:creationId xmlns:p14="http://schemas.microsoft.com/office/powerpoint/2010/main" val="162376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A3C244-C733-4E33-B7C5-770DAC2B0091}"/>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Finishing off:</a:t>
            </a:r>
          </a:p>
        </p:txBody>
      </p:sp>
      <p:sp>
        <p:nvSpPr>
          <p:cNvPr id="3" name="Content Placeholder 2">
            <a:extLst>
              <a:ext uri="{FF2B5EF4-FFF2-40B4-BE49-F238E27FC236}">
                <a16:creationId xmlns:a16="http://schemas.microsoft.com/office/drawing/2014/main" id="{16AC3C08-7826-4E58-AC75-32D0AABD7DEE}"/>
              </a:ext>
            </a:extLst>
          </p:cNvPr>
          <p:cNvSpPr>
            <a:spLocks noGrp="1"/>
          </p:cNvSpPr>
          <p:nvPr>
            <p:ph idx="1"/>
          </p:nvPr>
        </p:nvSpPr>
        <p:spPr>
          <a:xfrm>
            <a:off x="4810259" y="1200150"/>
            <a:ext cx="6555347" cy="4995377"/>
          </a:xfrm>
        </p:spPr>
        <p:txBody>
          <a:bodyPr anchor="ctr">
            <a:normAutofit/>
          </a:bodyPr>
          <a:lstStyle/>
          <a:p>
            <a:pPr marL="0" indent="0">
              <a:buNone/>
            </a:pPr>
            <a:r>
              <a:rPr lang="en-GB" dirty="0"/>
              <a:t>Final questions/discussion points.</a:t>
            </a:r>
          </a:p>
          <a:p>
            <a:pPr marL="0" indent="0">
              <a:buNone/>
            </a:pPr>
            <a:endParaRPr lang="en-GB" dirty="0"/>
          </a:p>
          <a:p>
            <a:pPr marL="0" indent="0">
              <a:buNone/>
            </a:pPr>
            <a:r>
              <a:rPr lang="en-GB" dirty="0"/>
              <a:t>Please contact me at </a:t>
            </a:r>
            <a:r>
              <a:rPr lang="en-GB" dirty="0">
                <a:hlinkClick r:id="rId2"/>
              </a:rPr>
              <a:t>g.fincham@uea.ac.uk</a:t>
            </a:r>
            <a:r>
              <a:rPr lang="en-GB" dirty="0"/>
              <a:t> if you have any more questions.</a:t>
            </a:r>
          </a:p>
        </p:txBody>
      </p:sp>
    </p:spTree>
    <p:extLst>
      <p:ext uri="{BB962C8B-B14F-4D97-AF65-F5344CB8AC3E}">
        <p14:creationId xmlns:p14="http://schemas.microsoft.com/office/powerpoint/2010/main" val="554557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9A8E2-DF7B-4315-B60C-92D3E380AAA8}"/>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The aim of this session :</a:t>
            </a:r>
          </a:p>
        </p:txBody>
      </p:sp>
      <p:sp>
        <p:nvSpPr>
          <p:cNvPr id="3" name="Content Placeholder 2">
            <a:extLst>
              <a:ext uri="{FF2B5EF4-FFF2-40B4-BE49-F238E27FC236}">
                <a16:creationId xmlns:a16="http://schemas.microsoft.com/office/drawing/2014/main" id="{0FFA2E85-A016-4453-B9FA-63FF1BDE0F15}"/>
              </a:ext>
            </a:extLst>
          </p:cNvPr>
          <p:cNvSpPr>
            <a:spLocks noGrp="1"/>
          </p:cNvSpPr>
          <p:nvPr>
            <p:ph idx="1"/>
          </p:nvPr>
        </p:nvSpPr>
        <p:spPr>
          <a:xfrm>
            <a:off x="4810259" y="649480"/>
            <a:ext cx="6555347" cy="5546047"/>
          </a:xfrm>
        </p:spPr>
        <p:txBody>
          <a:bodyPr anchor="ctr">
            <a:normAutofit/>
          </a:bodyPr>
          <a:lstStyle/>
          <a:p>
            <a:pPr marL="0" indent="0">
              <a:buNone/>
            </a:pPr>
            <a:endParaRPr lang="en-GB" sz="2000" dirty="0"/>
          </a:p>
          <a:p>
            <a:r>
              <a:rPr lang="en-US" sz="1800" dirty="0">
                <a:effectLst/>
                <a:latin typeface="Arial" panose="020B0604020202020204" pitchFamily="34" charset="0"/>
                <a:ea typeface="Arial" panose="020B0604020202020204" pitchFamily="34" charset="0"/>
                <a:cs typeface="Times New Roman" panose="02020603050405020304" pitchFamily="18" charset="0"/>
              </a:rPr>
              <a:t>Learner Analytics is a developing area for universities – but it is not always clear what is meant by the term. This session will cover key aspects such as skills needed, technology required, the data that may be used, as well as practical implementation and ethical issues. </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The purpose of this event is to give those working in a university environment an understanding of the main aspects, challenges and benefits of a Learner Analytics project. It will also aim to facilitate networking between those interested in this area.</a:t>
            </a:r>
          </a:p>
          <a:p>
            <a:endParaRPr lang="nl-NL" sz="1800" dirty="0">
              <a:latin typeface="Calibri" panose="020F0502020204030204" pitchFamily="34" charset="0"/>
              <a:ea typeface="Calibri" panose="020F0502020204030204" pitchFamily="34" charset="0"/>
              <a:cs typeface="Times New Roman" panose="02020603050405020304" pitchFamily="18" charset="0"/>
            </a:endParaRPr>
          </a:p>
          <a:p>
            <a:r>
              <a:rPr lang="nl-NL" sz="1800">
                <a:latin typeface="Calibri" panose="020F0502020204030204" pitchFamily="34" charset="0"/>
                <a:ea typeface="Calibri" panose="020F0502020204030204" pitchFamily="34" charset="0"/>
                <a:cs typeface="Times New Roman" panose="02020603050405020304" pitchFamily="18" charset="0"/>
              </a:rPr>
              <a:t>A big question: Individual projects in each institution or a trans-national effort?</a:t>
            </a:r>
            <a:r>
              <a:rPr lang="nl-NL" sz="1800">
                <a:effectLst/>
                <a:latin typeface="Calibri" panose="020F0502020204030204" pitchFamily="34" charset="0"/>
                <a:ea typeface="Calibri" panose="020F0502020204030204" pitchFamily="34" charset="0"/>
                <a:cs typeface="Times New Roman" panose="02020603050405020304" pitchFamily="18" charset="0"/>
              </a:rPr>
              <a:t> </a:t>
            </a:r>
            <a:endParaRPr lang="en-GB" sz="2000" dirty="0"/>
          </a:p>
        </p:txBody>
      </p:sp>
      <p:sp>
        <p:nvSpPr>
          <p:cNvPr id="13" name="TextBox 12">
            <a:extLst>
              <a:ext uri="{FF2B5EF4-FFF2-40B4-BE49-F238E27FC236}">
                <a16:creationId xmlns:a16="http://schemas.microsoft.com/office/drawing/2014/main" id="{CC15C802-07A6-425D-9D69-3407E8DB36F8}"/>
              </a:ext>
            </a:extLst>
          </p:cNvPr>
          <p:cNvSpPr txBox="1"/>
          <p:nvPr/>
        </p:nvSpPr>
        <p:spPr>
          <a:xfrm>
            <a:off x="2940844" y="2598004"/>
            <a:ext cx="6167436" cy="276999"/>
          </a:xfrm>
          <a:prstGeom prst="rect">
            <a:avLst/>
          </a:prstGeom>
          <a:noFill/>
        </p:spPr>
        <p:txBody>
          <a:bodyPr wrap="square">
            <a:spAutoFit/>
          </a:bodyPr>
          <a:lstStyle/>
          <a:p>
            <a:pPr marL="342900" lvl="0" indent="-342900">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49607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9A8E2-DF7B-4315-B60C-92D3E380AAA8}"/>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Session outcomes:</a:t>
            </a:r>
          </a:p>
        </p:txBody>
      </p:sp>
      <p:sp>
        <p:nvSpPr>
          <p:cNvPr id="3" name="Content Placeholder 2">
            <a:extLst>
              <a:ext uri="{FF2B5EF4-FFF2-40B4-BE49-F238E27FC236}">
                <a16:creationId xmlns:a16="http://schemas.microsoft.com/office/drawing/2014/main" id="{0FFA2E85-A016-4453-B9FA-63FF1BDE0F15}"/>
              </a:ext>
            </a:extLst>
          </p:cNvPr>
          <p:cNvSpPr>
            <a:spLocks noGrp="1"/>
          </p:cNvSpPr>
          <p:nvPr>
            <p:ph idx="1"/>
          </p:nvPr>
        </p:nvSpPr>
        <p:spPr>
          <a:xfrm>
            <a:off x="4810259" y="649480"/>
            <a:ext cx="6555347" cy="5546047"/>
          </a:xfrm>
        </p:spPr>
        <p:txBody>
          <a:bodyPr anchor="ctr">
            <a:normAutofit/>
          </a:bodyPr>
          <a:lstStyle/>
          <a:p>
            <a:pPr marL="0" indent="0">
              <a:buNone/>
            </a:pPr>
            <a:endParaRPr lang="en-GB" sz="2000" dirty="0"/>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Times New Roman" panose="02020603050405020304" pitchFamily="18" charset="0"/>
              </a:rPr>
              <a:t>Gain an understanding of core components of a Learner Analytics initiative:</a:t>
            </a:r>
            <a:endParaRPr lang="en-GB" sz="20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Data issues.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Descriptive dashboards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Predictive models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Using the outcomes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Skills and Tech</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GDPR, Ethics and Digital Citizenship</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Times New Roman" panose="02020603050405020304" pitchFamily="18" charset="0"/>
              </a:rPr>
              <a:t>Co-create an example of a Learner Analytics project will other delegates.</a:t>
            </a:r>
            <a:endParaRPr lang="en-GB" sz="2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Times New Roman" panose="02020603050405020304" pitchFamily="18" charset="0"/>
              </a:rPr>
              <a:t>Network with other professionals interested in this area.</a:t>
            </a:r>
            <a:endParaRPr lang="en-GB" sz="2000" dirty="0">
              <a:effectLst/>
              <a:latin typeface="Times New Roman" panose="02020603050405020304" pitchFamily="18"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1352168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9A8E2-DF7B-4315-B60C-92D3E380AAA8}"/>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Programme for today:</a:t>
            </a:r>
          </a:p>
        </p:txBody>
      </p:sp>
      <p:sp>
        <p:nvSpPr>
          <p:cNvPr id="3" name="Content Placeholder 2">
            <a:extLst>
              <a:ext uri="{FF2B5EF4-FFF2-40B4-BE49-F238E27FC236}">
                <a16:creationId xmlns:a16="http://schemas.microsoft.com/office/drawing/2014/main" id="{0FFA2E85-A016-4453-B9FA-63FF1BDE0F15}"/>
              </a:ext>
            </a:extLst>
          </p:cNvPr>
          <p:cNvSpPr>
            <a:spLocks noGrp="1"/>
          </p:cNvSpPr>
          <p:nvPr>
            <p:ph idx="1"/>
          </p:nvPr>
        </p:nvSpPr>
        <p:spPr>
          <a:xfrm>
            <a:off x="4810259" y="649480"/>
            <a:ext cx="6555347" cy="5546047"/>
          </a:xfrm>
        </p:spPr>
        <p:txBody>
          <a:bodyPr anchor="ctr">
            <a:normAutofit/>
          </a:bodyPr>
          <a:lstStyle/>
          <a:p>
            <a:pPr marL="0" indent="0">
              <a:buNone/>
            </a:pPr>
            <a:endParaRPr lang="en-GB" sz="2000" dirty="0"/>
          </a:p>
          <a:p>
            <a:endParaRPr lang="en-GB" sz="2000" dirty="0"/>
          </a:p>
        </p:txBody>
      </p:sp>
      <p:sp>
        <p:nvSpPr>
          <p:cNvPr id="13" name="TextBox 12">
            <a:extLst>
              <a:ext uri="{FF2B5EF4-FFF2-40B4-BE49-F238E27FC236}">
                <a16:creationId xmlns:a16="http://schemas.microsoft.com/office/drawing/2014/main" id="{CC15C802-07A6-425D-9D69-3407E8DB36F8}"/>
              </a:ext>
            </a:extLst>
          </p:cNvPr>
          <p:cNvSpPr txBox="1"/>
          <p:nvPr/>
        </p:nvSpPr>
        <p:spPr>
          <a:xfrm>
            <a:off x="5313404" y="1458098"/>
            <a:ext cx="3794875" cy="4524315"/>
          </a:xfrm>
          <a:prstGeom prst="rect">
            <a:avLst/>
          </a:prstGeom>
          <a:noFill/>
        </p:spPr>
        <p:txBody>
          <a:bodyPr wrap="square">
            <a:spAutoFit/>
          </a:bodyPr>
          <a:lstStyle/>
          <a:p>
            <a:pPr marL="342900" lvl="0" indent="-342900">
              <a:buFont typeface="+mj-lt"/>
              <a:buAutoNum type="arabicPeriod"/>
            </a:pPr>
            <a:r>
              <a:rPr lang="en-GB" sz="2000" dirty="0">
                <a:ea typeface="Times New Roman" panose="02020603050405020304" pitchFamily="18" charset="0"/>
              </a:rPr>
              <a:t>Introduction to Key Concepts</a:t>
            </a:r>
          </a:p>
          <a:p>
            <a:pPr marL="342900" lvl="0" indent="-342900">
              <a:buFont typeface="+mj-lt"/>
              <a:buAutoNum type="arabicPeriod"/>
            </a:pPr>
            <a:endParaRPr lang="en-GB" sz="2000" dirty="0">
              <a:effectLst/>
              <a:ea typeface="Times New Roman" panose="02020603050405020304" pitchFamily="18" charset="0"/>
            </a:endParaRPr>
          </a:p>
          <a:p>
            <a:pPr marL="342900" lvl="0" indent="-342900">
              <a:buFont typeface="+mj-lt"/>
              <a:buAutoNum type="arabicPeriod"/>
            </a:pPr>
            <a:r>
              <a:rPr lang="en-GB" sz="2000" dirty="0">
                <a:ea typeface="Times New Roman" panose="02020603050405020304" pitchFamily="18" charset="0"/>
              </a:rPr>
              <a:t>UEA as an example</a:t>
            </a:r>
          </a:p>
          <a:p>
            <a:pPr marL="342900" lvl="0" indent="-342900">
              <a:buFont typeface="+mj-lt"/>
              <a:buAutoNum type="arabicPeriod"/>
            </a:pPr>
            <a:endParaRPr lang="en-GB" sz="2000" dirty="0">
              <a:ea typeface="Times New Roman" panose="02020603050405020304" pitchFamily="18" charset="0"/>
            </a:endParaRPr>
          </a:p>
          <a:p>
            <a:pPr marL="342900" lvl="0" indent="-342900">
              <a:buFont typeface="+mj-lt"/>
              <a:buAutoNum type="arabicPeriod"/>
            </a:pPr>
            <a:r>
              <a:rPr lang="en-GB" sz="2000" dirty="0">
                <a:ea typeface="Times New Roman" panose="02020603050405020304" pitchFamily="18" charset="0"/>
              </a:rPr>
              <a:t>Skills and Technology</a:t>
            </a:r>
          </a:p>
          <a:p>
            <a:pPr marL="342900" lvl="0" indent="-342900">
              <a:buFont typeface="+mj-lt"/>
              <a:buAutoNum type="arabicPeriod"/>
            </a:pPr>
            <a:endParaRPr lang="en-GB" sz="2000" dirty="0">
              <a:ea typeface="Times New Roman" panose="02020603050405020304" pitchFamily="18" charset="0"/>
            </a:endParaRPr>
          </a:p>
          <a:p>
            <a:pPr marL="342900" lvl="0" indent="-342900">
              <a:buFont typeface="+mj-lt"/>
              <a:buAutoNum type="arabicPeriod"/>
            </a:pPr>
            <a:r>
              <a:rPr lang="en-GB" sz="2000" dirty="0">
                <a:ea typeface="Times New Roman" panose="02020603050405020304" pitchFamily="18" charset="0"/>
              </a:rPr>
              <a:t>GDPR and Ethics (group discussion)</a:t>
            </a:r>
          </a:p>
          <a:p>
            <a:pPr marL="342900" lvl="0" indent="-342900">
              <a:buFont typeface="+mj-lt"/>
              <a:buAutoNum type="arabicPeriod"/>
            </a:pPr>
            <a:endParaRPr lang="en-GB" sz="2000" dirty="0">
              <a:ea typeface="Times New Roman" panose="02020603050405020304" pitchFamily="18" charset="0"/>
            </a:endParaRPr>
          </a:p>
          <a:p>
            <a:pPr marL="342900" lvl="0" indent="-342900">
              <a:buFont typeface="+mj-lt"/>
              <a:buAutoNum type="arabicPeriod"/>
            </a:pPr>
            <a:r>
              <a:rPr lang="en-GB" sz="2000" dirty="0">
                <a:ea typeface="Times New Roman" panose="02020603050405020304" pitchFamily="18" charset="0"/>
              </a:rPr>
              <a:t>Group work</a:t>
            </a:r>
          </a:p>
          <a:p>
            <a:pPr marL="342900" lvl="0" indent="-342900">
              <a:buFont typeface="+mj-lt"/>
              <a:buAutoNum type="arabicPeriod"/>
            </a:pPr>
            <a:endParaRPr lang="en-GB" sz="2000" dirty="0">
              <a:ea typeface="Times New Roman" panose="02020603050405020304" pitchFamily="18" charset="0"/>
            </a:endParaRPr>
          </a:p>
          <a:p>
            <a:pPr marL="342900" lvl="0" indent="-342900">
              <a:buFont typeface="+mj-lt"/>
              <a:buAutoNum type="arabicPeriod"/>
            </a:pPr>
            <a:r>
              <a:rPr lang="en-GB" sz="2000" dirty="0">
                <a:ea typeface="Times New Roman" panose="02020603050405020304" pitchFamily="18" charset="0"/>
              </a:rPr>
              <a:t>Bringing it back together</a:t>
            </a:r>
          </a:p>
          <a:p>
            <a:pPr lvl="0"/>
            <a:endParaRPr lang="en-GB" sz="1200" dirty="0">
              <a:latin typeface="Times New Roman" panose="02020603050405020304" pitchFamily="18" charset="0"/>
              <a:ea typeface="Times New Roman" panose="02020603050405020304" pitchFamily="18" charset="0"/>
            </a:endParaRPr>
          </a:p>
          <a:p>
            <a:pPr lvl="0"/>
            <a:endParaRPr lang="en-GB" sz="1200" dirty="0">
              <a:latin typeface="Times New Roman" panose="02020603050405020304" pitchFamily="18" charset="0"/>
              <a:ea typeface="Times New Roman" panose="02020603050405020304" pitchFamily="18" charset="0"/>
            </a:endParaRPr>
          </a:p>
          <a:p>
            <a:pPr lvl="0"/>
            <a:endParaRPr lang="en-GB" sz="1200" dirty="0">
              <a:effectLst/>
              <a:latin typeface="Times New Roman" panose="02020603050405020304" pitchFamily="18" charset="0"/>
              <a:ea typeface="Times New Roman" panose="02020603050405020304" pitchFamily="18" charset="0"/>
            </a:endParaRPr>
          </a:p>
          <a:p>
            <a:pPr lvl="0"/>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5413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FAC54B-B460-49EA-A587-E51B50CB276A}"/>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rPr>
              <a:t>Key aspects of Learner Analytics:</a:t>
            </a:r>
          </a:p>
        </p:txBody>
      </p:sp>
      <p:graphicFrame>
        <p:nvGraphicFramePr>
          <p:cNvPr id="5" name="Content Placeholder 2">
            <a:extLst>
              <a:ext uri="{FF2B5EF4-FFF2-40B4-BE49-F238E27FC236}">
                <a16:creationId xmlns:a16="http://schemas.microsoft.com/office/drawing/2014/main" id="{07E0AB01-176F-47AB-B175-6ADB19CC4A8E}"/>
              </a:ext>
            </a:extLst>
          </p:cNvPr>
          <p:cNvGraphicFramePr>
            <a:graphicFrameLocks noGrp="1"/>
          </p:cNvGraphicFramePr>
          <p:nvPr>
            <p:ph idx="1"/>
            <p:extLst>
              <p:ext uri="{D42A27DB-BD31-4B8C-83A1-F6EECF244321}">
                <p14:modId xmlns:p14="http://schemas.microsoft.com/office/powerpoint/2010/main" val="19968026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008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5699D9A-3DDD-4FB8-BCD1-E1E1753FE9E8}"/>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dirty="0">
                <a:solidFill>
                  <a:srgbClr val="FFFFFF"/>
                </a:solidFill>
                <a:latin typeface="+mj-lt"/>
                <a:ea typeface="+mj-ea"/>
                <a:cs typeface="+mj-cs"/>
              </a:rPr>
              <a:t>A learning analytics architecture example:</a:t>
            </a:r>
          </a:p>
        </p:txBody>
      </p:sp>
      <p:pic>
        <p:nvPicPr>
          <p:cNvPr id="1028" name="Picture 5">
            <a:extLst>
              <a:ext uri="{FF2B5EF4-FFF2-40B4-BE49-F238E27FC236}">
                <a16:creationId xmlns:a16="http://schemas.microsoft.com/office/drawing/2014/main" id="{C8550DBB-A5E2-47DB-ADB5-75371FD6A02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02428" y="872892"/>
            <a:ext cx="7225748" cy="5112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59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731C0D2-CB3B-460C-87BA-179F1163D9E0}"/>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dirty="0">
                <a:solidFill>
                  <a:srgbClr val="FFFFFF"/>
                </a:solidFill>
                <a:latin typeface="+mj-lt"/>
                <a:ea typeface="+mj-ea"/>
                <a:cs typeface="+mj-cs"/>
              </a:rPr>
              <a:t>Descriptive statistics:</a:t>
            </a:r>
          </a:p>
        </p:txBody>
      </p:sp>
      <p:pic>
        <p:nvPicPr>
          <p:cNvPr id="4" name="Content Placeholder 3">
            <a:extLst>
              <a:ext uri="{FF2B5EF4-FFF2-40B4-BE49-F238E27FC236}">
                <a16:creationId xmlns:a16="http://schemas.microsoft.com/office/drawing/2014/main" id="{0D1FF79C-A9AD-4960-A279-ACD1D239E8E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02428" y="1071600"/>
            <a:ext cx="7225748" cy="47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578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0B5CDF8-87BC-4B5D-9459-E08B616EA04F}"/>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dirty="0">
                <a:solidFill>
                  <a:srgbClr val="FFFFFF"/>
                </a:solidFill>
                <a:latin typeface="+mj-lt"/>
                <a:ea typeface="+mj-ea"/>
                <a:cs typeface="+mj-cs"/>
              </a:rPr>
              <a:t>Predictive </a:t>
            </a:r>
            <a:r>
              <a:rPr lang="en-US" sz="4000" dirty="0">
                <a:solidFill>
                  <a:srgbClr val="FFFFFF"/>
                </a:solidFill>
              </a:rPr>
              <a:t>s</a:t>
            </a:r>
            <a:r>
              <a:rPr lang="en-US" sz="4000" kern="1200" dirty="0">
                <a:solidFill>
                  <a:srgbClr val="FFFFFF"/>
                </a:solidFill>
                <a:latin typeface="+mj-lt"/>
                <a:ea typeface="+mj-ea"/>
                <a:cs typeface="+mj-cs"/>
              </a:rPr>
              <a:t>tatistics:</a:t>
            </a:r>
          </a:p>
        </p:txBody>
      </p:sp>
      <p:pic>
        <p:nvPicPr>
          <p:cNvPr id="4" name="Content Placeholder 3">
            <a:extLst>
              <a:ext uri="{FF2B5EF4-FFF2-40B4-BE49-F238E27FC236}">
                <a16:creationId xmlns:a16="http://schemas.microsoft.com/office/drawing/2014/main" id="{55E00640-6E8F-4511-8284-0BD57543B75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02428" y="689827"/>
            <a:ext cx="7225748" cy="5478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33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1A019A9-DD71-40BD-BD14-AEDF6F58A041}"/>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KPIs 1: Identifying variables</a:t>
            </a:r>
          </a:p>
        </p:txBody>
      </p:sp>
      <p:pic>
        <p:nvPicPr>
          <p:cNvPr id="4" name="Picture 1">
            <a:extLst>
              <a:ext uri="{FF2B5EF4-FFF2-40B4-BE49-F238E27FC236}">
                <a16:creationId xmlns:a16="http://schemas.microsoft.com/office/drawing/2014/main" id="{D578FF23-0F70-4DCA-8ED4-ADDA4D02055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02428" y="1965786"/>
            <a:ext cx="7225748" cy="2926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193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TotalTime>
  <Words>456</Words>
  <Application>Microsoft Office PowerPoint</Application>
  <PresentationFormat>Panorámica</PresentationFormat>
  <Paragraphs>84</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Office Theme</vt:lpstr>
      <vt:lpstr>Introduction to Learner Analytics  Key Concepts  24/11/21</vt:lpstr>
      <vt:lpstr>The aim of this session :</vt:lpstr>
      <vt:lpstr>Session outcomes:</vt:lpstr>
      <vt:lpstr>Programme for today:</vt:lpstr>
      <vt:lpstr>Key aspects of Learner Analytics:</vt:lpstr>
      <vt:lpstr>A learning analytics architecture example:</vt:lpstr>
      <vt:lpstr>Descriptive statistics:</vt:lpstr>
      <vt:lpstr>Predictive statistics:</vt:lpstr>
      <vt:lpstr>KPIs 1: Identifying variables</vt:lpstr>
      <vt:lpstr>KPIs 2: Shifting variables</vt:lpstr>
      <vt:lpstr>Case Management Feedback Loop</vt:lpstr>
      <vt:lpstr>Fitbit for students…</vt:lpstr>
      <vt:lpstr>Practical Concerns: Skills, Tech and Process</vt:lpstr>
      <vt:lpstr>Ethics and GDPR</vt:lpstr>
      <vt:lpstr>Five minute break</vt:lpstr>
      <vt:lpstr>Group work. Some questions to think about:</vt:lpstr>
      <vt:lpstr>Plenary session:</vt:lpstr>
      <vt:lpstr>Finishing off: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Learner Analytics</dc:title>
  <dc:creator>Garrick Fincham (FPG - Staff)</dc:creator>
  <cp:lastModifiedBy>Ana Beatriz Hernandez Lara</cp:lastModifiedBy>
  <cp:revision>8</cp:revision>
  <dcterms:created xsi:type="dcterms:W3CDTF">2021-10-31T15:21:35Z</dcterms:created>
  <dcterms:modified xsi:type="dcterms:W3CDTF">2022-06-17T08:32:54Z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-1617062077</vt:i4>
  </property>
  <property fmtid="{D5CDD505-2E9C-101B-9397-08002B2CF9AE}" pid="3" name="_NewReviewCycle">
    <vt:lpwstr/>
  </property>
  <property fmtid="{D5CDD505-2E9C-101B-9397-08002B2CF9AE}" pid="4" name="_EmailSubject">
    <vt:lpwstr>Aurora Learner Analytics</vt:lpwstr>
  </property>
  <property fmtid="{D5CDD505-2E9C-101B-9397-08002B2CF9AE}" pid="5" name="_AuthorEmail">
    <vt:lpwstr>G.Fincham@uea.ac.uk</vt:lpwstr>
  </property>
  <property fmtid="{D5CDD505-2E9C-101B-9397-08002B2CF9AE}" pid="6" name="_AuthorEmailDisplayName">
    <vt:lpwstr>Garrick Fincham (FPG - Staff)</vt:lpwstr>
  </property>
  <property fmtid="{D5CDD505-2E9C-101B-9397-08002B2CF9AE}" pid="7" name="_PreviousAdHocReviewCycleID">
    <vt:i4>-1522415224</vt:i4>
  </property>
</Properties>
</file>