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71" r:id="rId5"/>
    <p:sldId id="278" r:id="rId6"/>
    <p:sldId id="279" r:id="rId7"/>
    <p:sldId id="277" r:id="rId8"/>
    <p:sldId id="259" r:id="rId9"/>
    <p:sldId id="274" r:id="rId10"/>
    <p:sldId id="276" r:id="rId11"/>
    <p:sldId id="272" r:id="rId12"/>
    <p:sldId id="261" r:id="rId13"/>
    <p:sldId id="273" r:id="rId14"/>
    <p:sldId id="275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F7"/>
    <a:srgbClr val="00DEB9"/>
    <a:srgbClr val="00DDBA"/>
    <a:srgbClr val="6BECD6"/>
    <a:srgbClr val="F1F1F1"/>
    <a:srgbClr val="F0F0F0"/>
    <a:srgbClr val="F7F7F7"/>
    <a:srgbClr val="E9E9E9"/>
    <a:srgbClr val="E8E8E8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80068" autoAdjust="0"/>
  </p:normalViewPr>
  <p:slideViewPr>
    <p:cSldViewPr snapToGrid="0">
      <p:cViewPr>
        <p:scale>
          <a:sx n="110" d="100"/>
          <a:sy n="110" d="100"/>
        </p:scale>
        <p:origin x="76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B10D6-04CD-449D-A8DB-54E67EAEC66E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D5BFB-CE13-41AE-B5C5-36E2ED620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1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D5BFB-CE13-41AE-B5C5-36E2ED620D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28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D5BFB-CE13-41AE-B5C5-36E2ED620D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9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D5BFB-CE13-41AE-B5C5-36E2ED620D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14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D5BFB-CE13-41AE-B5C5-36E2ED620D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D5BFB-CE13-41AE-B5C5-36E2ED620D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66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D5BFB-CE13-41AE-B5C5-36E2ED620D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26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D5BFB-CE13-41AE-B5C5-36E2ED620D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60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D5BFB-CE13-41AE-B5C5-36E2ED620D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93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D5BFB-CE13-41AE-B5C5-36E2ED620D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16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D5BFB-CE13-41AE-B5C5-36E2ED620D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0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9026-1834-479A-8FE8-25937D414115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82F7-0DED-4F2A-AA65-B8E4B32E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2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9026-1834-479A-8FE8-25937D414115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82F7-0DED-4F2A-AA65-B8E4B32E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3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9026-1834-479A-8FE8-25937D414115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82F7-0DED-4F2A-AA65-B8E4B32E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4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9026-1834-479A-8FE8-25937D414115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82F7-0DED-4F2A-AA65-B8E4B32E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4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9026-1834-479A-8FE8-25937D414115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82F7-0DED-4F2A-AA65-B8E4B32E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8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9026-1834-479A-8FE8-25937D414115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82F7-0DED-4F2A-AA65-B8E4B32E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4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9026-1834-479A-8FE8-25937D414115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82F7-0DED-4F2A-AA65-B8E4B32E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9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9026-1834-479A-8FE8-25937D414115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82F7-0DED-4F2A-AA65-B8E4B32E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3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9026-1834-479A-8FE8-25937D414115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82F7-0DED-4F2A-AA65-B8E4B32E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9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9026-1834-479A-8FE8-25937D414115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82F7-0DED-4F2A-AA65-B8E4B32E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4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9026-1834-479A-8FE8-25937D414115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82F7-0DED-4F2A-AA65-B8E4B32E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C9026-1834-479A-8FE8-25937D414115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A82F7-0DED-4F2A-AA65-B8E4B32E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6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AF8623-DE36-47AD-97C4-439EB7D1C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CA7B4B5B-1DAD-4A54-A645-3E790BCFF9D8}"/>
              </a:ext>
            </a:extLst>
          </p:cNvPr>
          <p:cNvSpPr txBox="1"/>
          <p:nvPr/>
        </p:nvSpPr>
        <p:spPr>
          <a:xfrm>
            <a:off x="1141384" y="1971585"/>
            <a:ext cx="6861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0" i="0" u="none" strike="noStrike" dirty="0">
                <a:effectLst/>
              </a:rPr>
              <a:t>Time for stories and meaningful international experiences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CE91525-9A13-4D10-9B3E-A4E83EE91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7" y="416963"/>
            <a:ext cx="1733890" cy="54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0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AF8623-DE36-47AD-97C4-439EB7D1C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CE91525-9A13-4D10-9B3E-A4E83EE91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7" y="416963"/>
            <a:ext cx="1733890" cy="5493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1A30C4B-68BE-46B8-9700-10DF711AE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05" y="1058077"/>
            <a:ext cx="6126390" cy="327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6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AF8623-DE36-47AD-97C4-439EB7D1C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CA7B4B5B-1DAD-4A54-A645-3E790BCFF9D8}"/>
              </a:ext>
            </a:extLst>
          </p:cNvPr>
          <p:cNvSpPr txBox="1"/>
          <p:nvPr/>
        </p:nvSpPr>
        <p:spPr>
          <a:xfrm>
            <a:off x="1141384" y="1971585"/>
            <a:ext cx="6861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0" i="0" u="none" strike="noStrike" dirty="0">
                <a:effectLst/>
              </a:rPr>
              <a:t>Time for stories and meaningful international experiences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CE91525-9A13-4D10-9B3E-A4E83EE91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7" y="416963"/>
            <a:ext cx="1733890" cy="54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1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30BD86-76D1-47A5-9E88-DD7359C54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008A4D9-D5D7-456B-974E-7397864E4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0C5908-5CD0-4546-A161-1214D287C104}"/>
              </a:ext>
            </a:extLst>
          </p:cNvPr>
          <p:cNvSpPr txBox="1"/>
          <p:nvPr/>
        </p:nvSpPr>
        <p:spPr>
          <a:xfrm>
            <a:off x="506908" y="2032543"/>
            <a:ext cx="6137732" cy="1966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GB" sz="3200" b="0" i="0" u="none" strike="noStrike" dirty="0">
                <a:solidFill>
                  <a:srgbClr val="868686"/>
                </a:solidFill>
                <a:effectLst/>
              </a:rPr>
              <a:t>“Racism is a global evil which remains prevalent in our societies. We must raise our voices against all racism and racist behaviour.”</a:t>
            </a:r>
          </a:p>
          <a:p>
            <a:pPr algn="ctr">
              <a:lnSpc>
                <a:spcPts val="3000"/>
              </a:lnSpc>
            </a:pPr>
            <a:r>
              <a:rPr lang="en-GB" sz="1600" i="1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Antonio Guterres, UN Secretary-General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68C1BF0-82A9-4919-B6CC-9831B27B8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7" y="416963"/>
            <a:ext cx="1733890" cy="54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9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30BD86-76D1-47A5-9E88-DD7359C54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008A4D9-D5D7-456B-974E-7397864E4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0C5908-5CD0-4546-A161-1214D287C104}"/>
              </a:ext>
            </a:extLst>
          </p:cNvPr>
          <p:cNvSpPr txBox="1"/>
          <p:nvPr/>
        </p:nvSpPr>
        <p:spPr>
          <a:xfrm>
            <a:off x="506908" y="2032543"/>
            <a:ext cx="5844185" cy="1255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GB" sz="3200" b="0" i="0" u="none" strike="noStrike" dirty="0">
                <a:solidFill>
                  <a:srgbClr val="868686"/>
                </a:solidFill>
                <a:effectLst/>
              </a:rPr>
              <a:t>"Most internationals want to connect but locals tend to stay with their </a:t>
            </a:r>
            <a:r>
              <a:rPr lang="en-GB" sz="3200" b="0" i="0" u="none" strike="noStrike" dirty="0" err="1">
                <a:solidFill>
                  <a:srgbClr val="868686"/>
                </a:solidFill>
                <a:effectLst/>
              </a:rPr>
              <a:t>homies</a:t>
            </a:r>
            <a:r>
              <a:rPr lang="en-GB" sz="3200" b="0" i="0" u="none" strike="noStrike" dirty="0">
                <a:solidFill>
                  <a:srgbClr val="868686"/>
                </a:solidFill>
                <a:effectLst/>
              </a:rPr>
              <a:t>."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68C1BF0-82A9-4919-B6CC-9831B27B8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7" y="416963"/>
            <a:ext cx="1733890" cy="54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1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C4CC8C-E08C-634A-A9DB-35674EF0D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86" r="-1" b="32937"/>
          <a:stretch/>
        </p:blipFill>
        <p:spPr>
          <a:xfrm>
            <a:off x="2881383" y="1210240"/>
            <a:ext cx="3576566" cy="24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9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30BD86-76D1-47A5-9E88-DD7359C54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008A4D9-D5D7-456B-974E-7397864E4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0C5908-5CD0-4546-A161-1214D287C104}"/>
              </a:ext>
            </a:extLst>
          </p:cNvPr>
          <p:cNvSpPr txBox="1"/>
          <p:nvPr/>
        </p:nvSpPr>
        <p:spPr>
          <a:xfrm>
            <a:off x="506908" y="2032543"/>
            <a:ext cx="5844185" cy="1255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GB" sz="3200" b="0" i="0" u="none" strike="noStrike" dirty="0">
                <a:solidFill>
                  <a:srgbClr val="868686"/>
                </a:solidFill>
                <a:effectLst/>
              </a:rPr>
              <a:t>"Most internationals want to connect but locals tend to stay with their </a:t>
            </a:r>
            <a:r>
              <a:rPr lang="en-GB" sz="3200" b="0" i="0" u="none" strike="noStrike" dirty="0" err="1">
                <a:solidFill>
                  <a:srgbClr val="868686"/>
                </a:solidFill>
                <a:effectLst/>
              </a:rPr>
              <a:t>homies</a:t>
            </a:r>
            <a:r>
              <a:rPr lang="en-GB" sz="3200" b="0" i="0" u="none" strike="noStrike" dirty="0">
                <a:solidFill>
                  <a:srgbClr val="868686"/>
                </a:solidFill>
                <a:effectLst/>
              </a:rPr>
              <a:t>."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68C1BF0-82A9-4919-B6CC-9831B27B8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7" y="416963"/>
            <a:ext cx="1733890" cy="54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69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30BD86-76D1-47A5-9E88-DD7359C54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008A4D9-D5D7-456B-974E-7397864E4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0C5908-5CD0-4546-A161-1214D287C104}"/>
              </a:ext>
            </a:extLst>
          </p:cNvPr>
          <p:cNvSpPr txBox="1"/>
          <p:nvPr/>
        </p:nvSpPr>
        <p:spPr>
          <a:xfrm>
            <a:off x="547970" y="1317734"/>
            <a:ext cx="58441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Taking advantage of the opportunity to go abroad may also come with a catch: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racism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depression,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 and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hopelessness for some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68C1BF0-82A9-4919-B6CC-9831B27B8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7" y="416963"/>
            <a:ext cx="1733890" cy="54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30BD86-76D1-47A5-9E88-DD7359C54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008A4D9-D5D7-456B-974E-7397864E4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0C5908-5CD0-4546-A161-1214D287C104}"/>
              </a:ext>
            </a:extLst>
          </p:cNvPr>
          <p:cNvSpPr txBox="1"/>
          <p:nvPr/>
        </p:nvSpPr>
        <p:spPr>
          <a:xfrm>
            <a:off x="559845" y="1132975"/>
            <a:ext cx="5321187" cy="274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1600" dirty="0">
                <a:cs typeface="Arial" panose="020B0604020202020204" pitchFamily="34" charset="0"/>
              </a:rPr>
              <a:t>This is a real problem that Aurora cannot afford to look away. There has been several accounts of bad experiences, some quite graphic, preventing foreign students to have a meaningful experience in their host communities. Looking at the issue from a bottom up perspective may thus help us find meaningful ways to avoid the pitfalls of the past and design effective responses to address the problem.</a:t>
            </a:r>
            <a:endParaRPr lang="en-US" sz="1600" dirty="0">
              <a:cs typeface="Arial" panose="020B0604020202020204" pitchFamily="34" charset="0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68C1BF0-82A9-4919-B6CC-9831B27B8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7" y="416963"/>
            <a:ext cx="1733890" cy="54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9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AF8623-DE36-47AD-97C4-439EB7D1C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CE91525-9A13-4D10-9B3E-A4E83EE91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7" y="416963"/>
            <a:ext cx="1733890" cy="5493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1A30C4B-68BE-46B8-9700-10DF711AE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05" y="1058077"/>
            <a:ext cx="6126390" cy="327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0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30BD86-76D1-47A5-9E88-DD7359C54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1"/>
            <a:ext cx="3429000" cy="5143500"/>
          </a:xfrm>
          <a:prstGeom prst="rect">
            <a:avLst/>
          </a:prstGeom>
        </p:spPr>
      </p:pic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7CD5D5C-6755-4274-B270-A0361CDE4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" y="0"/>
            <a:ext cx="8339138" cy="514350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8396DD5-926C-4D46-97F7-CB47B08405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01" y="405639"/>
            <a:ext cx="1733890" cy="54931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A44A5C4-A599-423F-8214-FF0A64F16F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25260" r="18587" b="29672"/>
          <a:stretch/>
        </p:blipFill>
        <p:spPr>
          <a:xfrm>
            <a:off x="3503550" y="729528"/>
            <a:ext cx="3604661" cy="169404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A635C53-E927-40A4-B5D5-607A15D9AA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8" t="35395" r="17689" b="19720"/>
          <a:stretch/>
        </p:blipFill>
        <p:spPr>
          <a:xfrm>
            <a:off x="2026606" y="2822695"/>
            <a:ext cx="5090788" cy="230869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F77B6AD-74CB-4520-854D-7EEE6457C51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36272" r="17793" b="20737"/>
          <a:stretch/>
        </p:blipFill>
        <p:spPr>
          <a:xfrm>
            <a:off x="6246796" y="2320805"/>
            <a:ext cx="2805764" cy="121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31CCE0BF75564C9A33C0473301DC1C" ma:contentTypeVersion="10" ma:contentTypeDescription="Creare un nuovo documento." ma:contentTypeScope="" ma:versionID="88e85e056b8dab290b474f4194855f0c">
  <xsd:schema xmlns:xsd="http://www.w3.org/2001/XMLSchema" xmlns:xs="http://www.w3.org/2001/XMLSchema" xmlns:p="http://schemas.microsoft.com/office/2006/metadata/properties" xmlns:ns2="a348ffbe-93ed-45a6-b672-78104cec2a9f" targetNamespace="http://schemas.microsoft.com/office/2006/metadata/properties" ma:root="true" ma:fieldsID="ca44185dd7b78c4b0005fd9b4957fb1a" ns2:_="">
    <xsd:import namespace="a348ffbe-93ed-45a6-b672-78104cec2a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8ffbe-93ed-45a6-b672-78104cec2a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E9C6C7-4FB7-492B-A049-B35B9E7FAF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7AF0F0-17AC-4D37-A5A3-4480110A16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48ffbe-93ed-45a6-b672-78104cec2a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F6B3CD-27CC-4ACF-B957-AD5926EB295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196</Words>
  <Application>Microsoft Macintosh PowerPoint</Application>
  <PresentationFormat>On-screen Show (16:9)</PresentationFormat>
  <Paragraphs>28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Kerkez</dc:creator>
  <cp:lastModifiedBy>Markus Hormeß</cp:lastModifiedBy>
  <cp:revision>48</cp:revision>
  <dcterms:created xsi:type="dcterms:W3CDTF">2021-09-29T19:07:36Z</dcterms:created>
  <dcterms:modified xsi:type="dcterms:W3CDTF">2021-11-16T08:15:12Z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0x010100D131CCE0BF75564C9A33C0473301DC1C</vt:lpwstr>
  </property>
</Properties>
</file>