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EB10D6-04CD-449D-A8DB-54E67EAEC66E}" type="datetimeFigureOut">
              <a:rPr lang="en-US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D5BFB-CE13-41AE-B5C5-36E2ED620D9F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>
      <a:defRPr sz="9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9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9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9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9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9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9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9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9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Main slide:</a:t>
            </a:r>
            <a:endParaRPr/>
          </a:p>
          <a:p>
            <a:pPr>
              <a:defRPr/>
            </a:pPr>
            <a:r>
              <a:rPr lang="en-GB"/>
              <a:t>- There are 2 layered images. To select bottom image and replace it, click on image, select </a:t>
            </a:r>
            <a:r>
              <a:rPr lang="en-US"/>
              <a:t>“P</a:t>
            </a:r>
            <a:r>
              <a:rPr lang="en-GB"/>
              <a:t>icture Format” in ribbon, then “Select(ion) Pane” in “Arrange” tab. Select picture in the column on the right (Picture 4), move or right click, then “Change Picture”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David Wiley has dubbed these </a:t>
            </a:r>
            <a:r>
              <a:rPr lang="en-US" i="1" dirty="0" smtClean="0"/>
              <a:t>assignments</a:t>
            </a:r>
            <a:r>
              <a:rPr lang="en-US" dirty="0" smtClean="0"/>
              <a:t> “</a:t>
            </a:r>
            <a:r>
              <a:rPr lang="en-US" i="1" dirty="0" smtClean="0"/>
              <a:t>disposable</a:t>
            </a:r>
            <a:r>
              <a:rPr lang="en-US" dirty="0" smtClean="0"/>
              <a:t>” because they “add no value to the world— after a student spends three hours creating it, a teacher spends 30 minutes grading it, and then the student throws it away.”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“renewable assignments” that add value to the world (in and/or outside of the course) after they are completed. What the students produce through their coursework can be useful to and usable by fellow students, the instructor, and others. Examples include: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65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David Wiley has dubbed these </a:t>
            </a:r>
            <a:r>
              <a:rPr lang="en-US" i="1" dirty="0" smtClean="0"/>
              <a:t>assignments</a:t>
            </a:r>
            <a:r>
              <a:rPr lang="en-US" dirty="0" smtClean="0"/>
              <a:t> “</a:t>
            </a:r>
            <a:r>
              <a:rPr lang="en-US" i="1" dirty="0" smtClean="0"/>
              <a:t>disposable</a:t>
            </a:r>
            <a:r>
              <a:rPr lang="en-US" dirty="0" smtClean="0"/>
              <a:t>” because they “add no value to the world— after a student spends three hours creating it, a teacher spends 30 minutes grading it, and then the student throws it away.”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“renewable assignments” that add value to the world (in and/or outside of the course) after they are completed. What the students produce through their coursework can be useful to and usable by fellow students, the instructor, and others. Examples include: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r>
              <a:rPr lang="de-DE" baseline="0" dirty="0" smtClean="0"/>
              <a:t> von OER Policy </a:t>
            </a:r>
          </a:p>
          <a:p>
            <a:r>
              <a:rPr lang="de-DE" baseline="0" dirty="0" smtClean="0"/>
              <a:t>Universität </a:t>
            </a:r>
            <a:r>
              <a:rPr lang="de-DE" baseline="0" dirty="0" err="1" smtClean="0"/>
              <a:t>Paussau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Universität Graz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3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de-DE" altLang="de-DE" dirty="0" smtClean="0"/>
              <a:t>Wie hat man sich früher die Zukunft</a:t>
            </a:r>
            <a:r>
              <a:rPr lang="de-DE" altLang="de-DE" baseline="0" dirty="0" smtClean="0"/>
              <a:t> des Lernens vorgestellt </a:t>
            </a:r>
            <a:endParaRPr lang="de-DE" altLang="de-DE" dirty="0" smtClean="0"/>
          </a:p>
          <a:p>
            <a:pPr marL="171450" indent="-171450">
              <a:buFontTx/>
              <a:buChar char="•"/>
            </a:pPr>
            <a:r>
              <a:rPr lang="de-DE" altLang="de-DE" dirty="0" smtClean="0"/>
              <a:t>Blick in die Geschichte</a:t>
            </a:r>
          </a:p>
          <a:p>
            <a:pPr marL="171450" indent="-171450">
              <a:buFontTx/>
              <a:buChar char="•"/>
            </a:pPr>
            <a:r>
              <a:rPr lang="de-DE" altLang="de-DE" dirty="0" smtClean="0"/>
              <a:t>Bild von 1901/1910 aus Frankreich: Schule im 21. Jahrhundert</a:t>
            </a: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ADF0DE-2C4A-468B-87D9-BB39726E1068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9866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Lassen</a:t>
            </a:r>
            <a:r>
              <a:rPr lang="de-DE" baseline="0" dirty="0" smtClean="0"/>
              <a:t> sie mich eine paar kurze Worte zur </a:t>
            </a:r>
            <a:r>
              <a:rPr lang="de-DE" baseline="0" dirty="0" err="1" smtClean="0"/>
              <a:t>Digitalisieurng</a:t>
            </a:r>
            <a:r>
              <a:rPr lang="de-DE" baseline="0" dirty="0" smtClean="0"/>
              <a:t> an sie richten.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23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>
            <a:extLst>
              <a:ext uri="{FF2B5EF4-FFF2-40B4-BE49-F238E27FC236}">
                <a16:creationId xmlns:a16="http://schemas.microsoft.com/office/drawing/2014/main" id="{128FD657-7111-C346-9380-CBB766FB7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izenplatzhalter 2">
            <a:extLst>
              <a:ext uri="{FF2B5EF4-FFF2-40B4-BE49-F238E27FC236}">
                <a16:creationId xmlns:a16="http://schemas.microsoft.com/office/drawing/2014/main" id="{F9499E6B-254B-9540-B1B4-FF4EBDED38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Idee des OER oder auch der freien Bildungsmaterialien</a:t>
            </a:r>
            <a:r>
              <a:rPr lang="de-DE" altLang="de-DE" baseline="0" dirty="0" smtClean="0"/>
              <a:t>. 2002 von den UNESO geboren </a:t>
            </a:r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smtClean="0"/>
              <a:t>- Es handelt sich um Materialein jeglicher Art</a:t>
            </a:r>
            <a:endParaRPr lang="de-DE" altLang="de-DE" dirty="0"/>
          </a:p>
        </p:txBody>
      </p:sp>
      <p:sp>
        <p:nvSpPr>
          <p:cNvPr id="49155" name="Foliennummernplatzhalter 3">
            <a:extLst>
              <a:ext uri="{FF2B5EF4-FFF2-40B4-BE49-F238E27FC236}">
                <a16:creationId xmlns:a16="http://schemas.microsoft.com/office/drawing/2014/main" id="{A0F4DB90-FF00-C747-BB7D-637ECDA3B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DEDAFC-6D3F-8F49-851E-0AD7FC1CD177}" type="slidenum"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de-DE" alt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40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 dirty="0" smtClean="0"/>
              <a:t>Es sprechen also einige Gründe für die Nutzung von OER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 dirty="0" smtClean="0"/>
              <a:t>Kostenargument: Erstellen von Material für den einen Zweck</a:t>
            </a:r>
            <a:r>
              <a:rPr lang="de-DE" sz="2000" baseline="0" dirty="0" smtClean="0"/>
              <a:t> in der Lehre oft nicht ausreichend (Siehe Fellows: jemand entwickelt etwas und kein anderer kann es nutzen)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 baseline="0" dirty="0" smtClean="0"/>
              <a:t>Pädagogisches: Qualitätssteigerung, Reflektion über Didaktik. Möglichkeit der Überarbeitung: Fehler suchen, Material erweitern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 dirty="0" smtClean="0"/>
              <a:t>Reputation in der Lehre durch Sichtbarkeit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sz="2000" dirty="0" smtClean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sz="2000" dirty="0" smtClean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 dirty="0" smtClean="0"/>
              <a:t>Chief </a:t>
            </a:r>
            <a:r>
              <a:rPr lang="de-DE" sz="2000" dirty="0"/>
              <a:t>Academic Officer von Lumen Learning, Education Fellow bei Creative </a:t>
            </a:r>
            <a:r>
              <a:rPr lang="de-DE" sz="2000" dirty="0" err="1"/>
              <a:t>Commons</a:t>
            </a:r>
            <a:r>
              <a:rPr lang="de-DE" sz="2000" dirty="0"/>
              <a:t> und der Fakultät für Unterrichtspsychologie an der </a:t>
            </a:r>
            <a:r>
              <a:rPr lang="de-DE" sz="2000" dirty="0" err="1"/>
              <a:t>Brigham</a:t>
            </a:r>
            <a:r>
              <a:rPr lang="de-DE" sz="2000" dirty="0"/>
              <a:t> Young University, wo er zuvor als </a:t>
            </a:r>
            <a:r>
              <a:rPr lang="de-DE" sz="2000" dirty="0" err="1"/>
              <a:t>Associate</a:t>
            </a:r>
            <a:r>
              <a:rPr lang="de-DE" sz="2000" dirty="0"/>
              <a:t> Professor tätig war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 dirty="0"/>
              <a:t>Anderen die Chance geben, Material zu nutzen und zu überarbeiten! Hohe Anforderungen an die Lehrenden. Bereitschaft zum Teilen!</a:t>
            </a:r>
            <a:endParaRPr sz="2000" dirty="0"/>
          </a:p>
        </p:txBody>
      </p:sp>
      <p:sp>
        <p:nvSpPr>
          <p:cNvPr id="264" name="Google Shape;264;p13:notes"/>
          <p:cNvSpPr txBox="1">
            <a:spLocks noGrp="1"/>
          </p:cNvSpPr>
          <p:nvPr>
            <p:ph type="sldNum" idx="12"/>
          </p:nvPr>
        </p:nvSpPr>
        <p:spPr>
          <a:xfrm>
            <a:off x="3850442" y="9431598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13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Durch</a:t>
            </a:r>
            <a:r>
              <a:rPr lang="de-DE" baseline="0" dirty="0" smtClean="0"/>
              <a:t> die Lizenzierung meines Materials kann ich bestimmte Rechte für deren Nutzung festlegen.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Gleichzeitig kann ich erkenne, wie ich Materialien nutzen kann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Sicherlich hat man im Rahme der Hochschule gewisse Freiheiten, aber auch hier gibt es Einschränken. Werden auch durch die Digitalisierung verschärft. Beispielsweise gab  er früher einen Reader aus Papier im </a:t>
            </a:r>
            <a:r>
              <a:rPr lang="de-DE" baseline="0" dirty="0" err="1" smtClean="0"/>
              <a:t>Coypshop</a:t>
            </a:r>
            <a:r>
              <a:rPr lang="de-DE" baseline="0" dirty="0" smtClean="0"/>
              <a:t>. War auch Verstoß gegen Urheberrecht. 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Aber letztendlich geht es um mehr als Urheberrecht, sondern auch um Formen des Lehrens und Lernens.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42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bildplatzhalter 1">
            <a:extLst>
              <a:ext uri="{FF2B5EF4-FFF2-40B4-BE49-F238E27FC236}">
                <a16:creationId xmlns:a16="http://schemas.microsoft.com/office/drawing/2014/main" id="{872CC069-EC73-1749-9514-2175F2CBF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izenplatzhalter 2">
            <a:extLst>
              <a:ext uri="{FF2B5EF4-FFF2-40B4-BE49-F238E27FC236}">
                <a16:creationId xmlns:a16="http://schemas.microsoft.com/office/drawing/2014/main" id="{C16D8CC5-2150-E242-BEF0-C6AFFF54F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- Dies ist eine vereinfachte</a:t>
            </a:r>
            <a:r>
              <a:rPr lang="de-DE" altLang="de-DE" baseline="0" dirty="0" smtClean="0"/>
              <a:t> Darstellung der Lizensierung. Hier können Sie anhand einer Zugfahrt einfach mal schauen, welche Form der Lizensierung für Sie in Frage käme?</a:t>
            </a:r>
            <a:endParaRPr lang="de-DE" altLang="de-DE" dirty="0"/>
          </a:p>
        </p:txBody>
      </p:sp>
      <p:sp>
        <p:nvSpPr>
          <p:cNvPr id="75779" name="Foliennummernplatzhalter 3">
            <a:extLst>
              <a:ext uri="{FF2B5EF4-FFF2-40B4-BE49-F238E27FC236}">
                <a16:creationId xmlns:a16="http://schemas.microsoft.com/office/drawing/2014/main" id="{49D991F1-F390-C140-8D31-C423CE4C3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627EB8-44CF-8946-95A8-400CF8FBCADA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41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Hier</a:t>
            </a:r>
            <a:r>
              <a:rPr lang="de-DE" baseline="0" dirty="0" smtClean="0"/>
              <a:t> sind wir jetzt bei der Frage nach dem Mehrwert!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Ok. Nach dieser</a:t>
            </a:r>
            <a:r>
              <a:rPr lang="de-DE" baseline="0" dirty="0" smtClean="0"/>
              <a:t> kurzen Einführung in die OER-Lizenzen stellt sich dann die Frage: Was bedeuten OER dann eigentlich für meine Hochschullehre?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Erstmal ist sicherlich festzuhalten, dass, wie bereits der Name sagt, OER primär Ressourcen darstellen und kein pädagogisches Modell.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96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Ein großer Vorteil ist sicherlich der rechtssichere</a:t>
            </a:r>
            <a:r>
              <a:rPr lang="de-DE" baseline="0" dirty="0" smtClean="0"/>
              <a:t> Einsatz von Materialien.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Ich will hier nicht einschüchtern und sie damit überzeugen, dass wir grundsätzlich alle das Urheberrecht verletzen.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Aber sicherlich wirkt es für viele Lehr-/Lernsituationen erleichtert.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Beispiel meine Präsentation, für die ich nur Bilder mit offener </a:t>
            </a:r>
            <a:r>
              <a:rPr lang="de-DE" baseline="0" smtClean="0"/>
              <a:t>Lizenz verwendet habe.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4F2D-6E60-4565-A9D0-41D86455E3C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5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F13BC5-A6D1-4006-9398-E4BC262196A0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64C26F-B493-4364-9F4A-FF62441D65BC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5E093A-29C3-4C33-9EEA-50ECCBFC1D1B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0E4-BB5B-407A-830A-631AF8AAB16C}" type="datetime1">
              <a:rPr lang="en-US" smtClean="0"/>
              <a:t>1/18/2022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46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wei Inhalte">
  <p:cSld name="1_Zwei Inhal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180001" y="918000"/>
            <a:ext cx="3184727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2100"/>
            </a:lvl1pPr>
            <a:lvl2pPr marL="914378" lvl="1" indent="-40639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1800"/>
            </a:lvl2pPr>
            <a:lvl3pPr marL="1371566" lvl="2" indent="-3809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1500"/>
            </a:lvl3pPr>
            <a:lvl4pPr marL="1828754" lvl="3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1350"/>
            </a:lvl4pPr>
            <a:lvl5pPr marL="2285943" lvl="4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1350"/>
            </a:lvl5pPr>
            <a:lvl6pPr marL="2743132" lvl="5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6pPr>
            <a:lvl7pPr marL="3200320" lvl="6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7pPr>
            <a:lvl8pPr marL="3657509" lvl="7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8pPr>
            <a:lvl9pPr marL="4114697" lvl="8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2"/>
          </p:nvPr>
        </p:nvSpPr>
        <p:spPr>
          <a:xfrm>
            <a:off x="3546000" y="918000"/>
            <a:ext cx="5418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2100"/>
            </a:lvl1pPr>
            <a:lvl2pPr marL="914378" marR="0" lvl="1" indent="-228594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>
                <a:solidFill>
                  <a:srgbClr val="000000"/>
                </a:solidFill>
              </a:defRPr>
            </a:lvl2pPr>
            <a:lvl3pPr marL="1371566" lvl="2" indent="-3809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▪"/>
              <a:defRPr sz="1200"/>
            </a:lvl3pPr>
            <a:lvl4pPr marL="1828754" lvl="3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1350"/>
            </a:lvl4pPr>
            <a:lvl5pPr marL="2285943" lvl="4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1350"/>
            </a:lvl5pPr>
            <a:lvl6pPr marL="2743132" lvl="5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6pPr>
            <a:lvl7pPr marL="3200320" lvl="6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7pPr>
            <a:lvl8pPr marL="3657509" lvl="7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8pPr>
            <a:lvl9pPr marL="4114697" lvl="8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D924155-2F2D-4121-9B50-83917EB81A91}" type="datetime1">
              <a:rPr lang="en-US" smtClean="0"/>
              <a:t>1/18/2022</a:t>
            </a:fld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43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3" descr="Shape, 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7852E4-7332-4615-A197-7280533E7027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45481" y="0"/>
            <a:ext cx="833913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16757" y="2168129"/>
            <a:ext cx="7886700" cy="1489471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0095F7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Gleichschenkliges Dreieck 8"/>
          <p:cNvSpPr/>
          <p:nvPr userDrawn="1"/>
        </p:nvSpPr>
        <p:spPr bwMode="auto">
          <a:xfrm rot="10800000">
            <a:off x="7591434" y="-916187"/>
            <a:ext cx="3214688" cy="3236119"/>
          </a:xfrm>
          <a:prstGeom prst="triangle">
            <a:avLst>
              <a:gd name="adj" fmla="val 50000"/>
            </a:avLst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980EFC-62E4-4B21-9C5E-8AA5DD4D84BB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E1F7C-C1A5-4355-8E86-8ED47B7374A7}" type="datetime1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F5994C-C9A8-4994-BEC6-A48EBCBB2497}" type="datetime1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42B5C1-9667-423F-9C56-7C276F969A28}" type="datetime1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9E046D-BDBF-4EBC-891A-31C5F227C687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408A88-2801-4116-817B-531EF654EDC8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B7BC15-F885-4362-B14B-28C03E5054C3}" type="datetime1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0A82F7-0DED-4F2A-AA65-B8E4B32E19D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ROER4D/open-research-and-open-educationexamples-from-the-roer4d-project/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944/openpraxis.10.2.8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delelearning.com/2019/03/07/foster-collaboration-with-open-pedagog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9173/irrodl.v19i4.36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byu.edu/tip/are-your-assignments-renewable-or-disposab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slideplayer.com/slide/134258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unesdoc.unesco.org/ark:/48223/pf000037093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.ed.ac.uk/how-to-guides/choosing-a-creative-commons-licence-for-your-resourc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a room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7715721" cy="5143500"/>
          </a:xfrm>
          <a:prstGeom prst="rect">
            <a:avLst/>
          </a:prstGeom>
        </p:spPr>
      </p:pic>
      <p:pic>
        <p:nvPicPr>
          <p:cNvPr id="7" name="Picture 6" descr="Shape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788024" y="1650248"/>
            <a:ext cx="38241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  <a:defRPr/>
            </a:pPr>
            <a:r>
              <a:rPr lang="en-GB" sz="2400" b="1" dirty="0" smtClean="0">
                <a:latin typeface="Arial"/>
              </a:rPr>
              <a:t>OER-enabled </a:t>
            </a:r>
            <a:r>
              <a:rPr lang="en-GB" sz="2400" b="1" dirty="0">
                <a:latin typeface="Arial"/>
              </a:rPr>
              <a:t>Pedagogy for teaching and learning in the digital </a:t>
            </a:r>
            <a:r>
              <a:rPr lang="en-GB" sz="2400" b="1" dirty="0" smtClean="0">
                <a:latin typeface="Arial"/>
              </a:rPr>
              <a:t>age</a:t>
            </a:r>
            <a:endParaRPr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477069" y="3281464"/>
            <a:ext cx="3135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100" dirty="0" smtClean="0">
                <a:latin typeface="Arial"/>
                <a:cs typeface="Arial"/>
              </a:rPr>
              <a:t>Dr. Daniel Otto</a:t>
            </a:r>
            <a:endParaRPr dirty="0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92870" y="405639"/>
            <a:ext cx="1733890" cy="54931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9A648-FEE0-4325-874F-6E6BF75E422A}" type="datetime1">
              <a:rPr lang="en-US" smtClean="0"/>
              <a:t>1/18/2022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82F7-0DED-4F2A-AA65-B8E4B32E19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Added value for OER in teaching</a:t>
            </a:r>
            <a:endParaRPr lang="en-GB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89FC-00D0-418A-BC4F-8A04DCA2015A}" type="datetime1">
              <a:rPr lang="en-US" smtClean="0"/>
              <a:t>1/18/2022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10</a:t>
            </a:fld>
            <a:endParaRPr lang="de-DE"/>
          </a:p>
        </p:txBody>
      </p:sp>
      <p:pic>
        <p:nvPicPr>
          <p:cNvPr id="7" name="Inhaltsplatzhalt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50" y="1759565"/>
            <a:ext cx="4389500" cy="24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75" y="202873"/>
            <a:ext cx="6951639" cy="391165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DF6A-8868-4679-8F22-C0EF85FB21DF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11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28650" y="4270554"/>
            <a:ext cx="773089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/>
              <a:t>Cheryl Hodgkinson-Williams &amp; </a:t>
            </a:r>
            <a:r>
              <a:rPr lang="en-US" sz="750" dirty="0" err="1"/>
              <a:t>Sukaina</a:t>
            </a:r>
            <a:r>
              <a:rPr lang="en-US" sz="750" dirty="0"/>
              <a:t> </a:t>
            </a:r>
            <a:r>
              <a:rPr lang="en-US" sz="750" dirty="0" err="1"/>
              <a:t>Walji</a:t>
            </a:r>
            <a:r>
              <a:rPr lang="en-US" sz="750" dirty="0"/>
              <a:t> :</a:t>
            </a:r>
            <a:r>
              <a:rPr lang="en-US" sz="750" dirty="0">
                <a:hlinkClick r:id="rId3"/>
              </a:rPr>
              <a:t>Open research and open education: Examples from the ROER4D project</a:t>
            </a:r>
            <a:r>
              <a:rPr lang="en-US" sz="750" dirty="0"/>
              <a:t>, </a:t>
            </a:r>
            <a:r>
              <a:rPr lang="de-DE" sz="750" dirty="0">
                <a:hlinkClick r:id="rId4"/>
              </a:rPr>
              <a:t>CC BY 4.0. 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3311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Open Educational </a:t>
            </a:r>
            <a:r>
              <a:rPr lang="de-DE" b="1" dirty="0"/>
              <a:t>Practices (OEP)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75" i="1" dirty="0" smtClean="0"/>
              <a:t>OEP </a:t>
            </a:r>
            <a:r>
              <a:rPr lang="en-GB" sz="2475" i="1" dirty="0"/>
              <a:t>as collaborative practices involving the creation, use and reuse of OER, and pedagogical practices that use participatory technologies and social networks for interaction, peer learning, knowledge building and learner empowerment.</a:t>
            </a:r>
            <a:endParaRPr lang="de-DE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Cronin, C., &amp; </a:t>
            </a:r>
            <a:r>
              <a:rPr lang="en-US" sz="1500" dirty="0" err="1"/>
              <a:t>MacLaren</a:t>
            </a:r>
            <a:r>
              <a:rPr lang="en-US" sz="1500" dirty="0"/>
              <a:t>, I. (2018). </a:t>
            </a:r>
            <a:r>
              <a:rPr lang="en-US" sz="1500" dirty="0" err="1"/>
              <a:t>Conceptualising</a:t>
            </a:r>
            <a:r>
              <a:rPr lang="en-US" sz="1500" dirty="0"/>
              <a:t> OEP: A review of theoretical and empirical literature in Open Educational Practices. Open Praxis, 10(2), 127–143. </a:t>
            </a:r>
            <a:r>
              <a:rPr lang="en-US" sz="1500" dirty="0">
                <a:hlinkClick r:id="rId2"/>
              </a:rPr>
              <a:t>https://doi.org/10.5944/openpraxis.10.2.825</a:t>
            </a:r>
            <a:endParaRPr lang="en-US" sz="1500" dirty="0"/>
          </a:p>
          <a:p>
            <a:pPr marL="0" indent="0">
              <a:buNone/>
            </a:pPr>
            <a:endParaRPr lang="de-DE" sz="1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343-F7FF-4BAD-80F5-20D09F6A81A9}" type="datetime1">
              <a:rPr lang="en-US" smtClean="0"/>
              <a:t>1/18/2022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07731"/>
          </a:xfrm>
        </p:spPr>
        <p:txBody>
          <a:bodyPr/>
          <a:lstStyle/>
          <a:p>
            <a:r>
              <a:rPr lang="de-DE" b="1" dirty="0" smtClean="0"/>
              <a:t>Open Educational Practices (OEP)</a:t>
            </a:r>
            <a:endParaRPr lang="de-DE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endParaRPr lang="en-US" sz="75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8429-242D-470A-8BDB-21EC2D8B0B7D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13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28650" y="4582597"/>
            <a:ext cx="726166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/>
              <a:t>Tara McCoy: </a:t>
            </a:r>
            <a:r>
              <a:rPr lang="en-US" sz="750" dirty="0">
                <a:hlinkClick r:id="rId2"/>
              </a:rPr>
              <a:t>Foster Collaboration with Open Pedagogy</a:t>
            </a:r>
            <a:endParaRPr lang="en-US" sz="75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971546"/>
            <a:ext cx="4707226" cy="3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324854"/>
            <a:ext cx="7886700" cy="581344"/>
          </a:xfrm>
        </p:spPr>
        <p:txBody>
          <a:bodyPr anchor="t">
            <a:noAutofit/>
          </a:bodyPr>
          <a:lstStyle/>
          <a:p>
            <a:r>
              <a:rPr lang="en-GB" sz="3300" b="1" dirty="0"/>
              <a:t>OER-enabled Pedagogy </a:t>
            </a:r>
            <a:br>
              <a:rPr lang="en-GB" sz="3300" b="1" dirty="0"/>
            </a:br>
            <a:r>
              <a:rPr lang="en-GB" sz="3300" b="1" dirty="0"/>
              <a:t/>
            </a:r>
            <a:br>
              <a:rPr lang="en-GB" sz="3300" b="1" dirty="0"/>
            </a:br>
            <a:endParaRPr lang="en-GB" sz="33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5567-0827-433A-8CCC-00E09F7FCDD6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70020"/>
              </p:ext>
            </p:extLst>
          </p:nvPr>
        </p:nvGraphicFramePr>
        <p:xfrm>
          <a:off x="628650" y="1360916"/>
          <a:ext cx="7881940" cy="2723003"/>
        </p:xfrm>
        <a:graphic>
          <a:graphicData uri="http://schemas.openxmlformats.org/drawingml/2006/table">
            <a:tbl>
              <a:tblPr/>
              <a:tblGrid>
                <a:gridCol w="1576388">
                  <a:extLst>
                    <a:ext uri="{9D8B030D-6E8A-4147-A177-3AD203B41FA5}">
                      <a16:colId xmlns:a16="http://schemas.microsoft.com/office/drawing/2014/main" val="2021445561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1544954891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2193168654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4188950006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3717550752"/>
                    </a:ext>
                  </a:extLst>
                </a:gridCol>
              </a:tblGrid>
              <a:tr h="898310">
                <a:tc>
                  <a:txBody>
                    <a:bodyPr/>
                    <a:lstStyle/>
                    <a:p>
                      <a:endParaRPr lang="en-GB" sz="1000" noProof="0" dirty="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Student creates an artifact</a:t>
                      </a:r>
                      <a:endParaRPr lang="en-US" sz="1000" noProof="0" dirty="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The artifact has value beyond supporting its creator's learning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The artifact is made public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The artifact is openly licensed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41785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Disposable assignments</a:t>
                      </a:r>
                      <a:endParaRPr lang="en-GB" sz="1000" noProof="0" dirty="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22082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Authentic assignments</a:t>
                      </a:r>
                      <a:endParaRPr lang="en-GB" sz="1000" noProof="0" dirty="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867748"/>
                  </a:ext>
                </a:extLst>
              </a:tr>
              <a:tr h="645660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Constructionist assignments</a:t>
                      </a:r>
                      <a:endParaRPr lang="en-GB" sz="1000" noProof="0" dirty="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744426"/>
                  </a:ext>
                </a:extLst>
              </a:tr>
              <a:tr h="393011"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Renewable assignments</a:t>
                      </a:r>
                      <a:endParaRPr lang="en-GB" sz="1000" noProof="0" dirty="0"/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X</a:t>
                      </a:r>
                    </a:p>
                  </a:txBody>
                  <a:tcPr marL="42863" marR="42863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8148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3888" y="1024719"/>
            <a:ext cx="4283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350" i="1" dirty="0">
                <a:latin typeface="Arial" panose="020B0604020202020204" pitchFamily="34" charset="0"/>
              </a:rPr>
              <a:t>Criteria Distinguishing Different Kinds of Assignments</a:t>
            </a:r>
            <a:r>
              <a:rPr lang="en-GB" altLang="de-DE" sz="135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628650" y="4376942"/>
            <a:ext cx="6893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Wiley, D., &amp; Hilton III, J. L. (2018). Defining OER-Enabled Pedagogy. The International Review of Research in Open and Distributed Learning, 19(4). </a:t>
            </a:r>
            <a:r>
              <a:rPr lang="en-US" sz="900" dirty="0">
                <a:hlinkClick r:id="rId3"/>
              </a:rPr>
              <a:t>https://doi.org/10.19173/irrodl.v19i4.3601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70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99739"/>
          </a:xfrm>
        </p:spPr>
        <p:txBody>
          <a:bodyPr anchor="t">
            <a:noAutofit/>
          </a:bodyPr>
          <a:lstStyle/>
          <a:p>
            <a:r>
              <a:rPr lang="de-DE" b="1" dirty="0" err="1" smtClean="0"/>
              <a:t>Examples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OER-</a:t>
            </a:r>
            <a:r>
              <a:rPr lang="de-DE" b="1" dirty="0" err="1" smtClean="0"/>
              <a:t>enabled</a:t>
            </a:r>
            <a:r>
              <a:rPr lang="de-DE" b="1" dirty="0" smtClean="0"/>
              <a:t> </a:t>
            </a:r>
            <a:r>
              <a:rPr lang="de-DE" b="1" dirty="0" err="1" smtClean="0"/>
              <a:t>Pedagogy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50" y="912083"/>
            <a:ext cx="7886700" cy="364717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students </a:t>
            </a:r>
            <a:r>
              <a:rPr lang="en-GB" dirty="0"/>
              <a:t>write or edit articles for Wikipedia.</a:t>
            </a:r>
          </a:p>
          <a:p>
            <a:r>
              <a:rPr lang="en-GB" dirty="0"/>
              <a:t>Students conduct a research project and present their findings at a conference or in a publication.</a:t>
            </a:r>
          </a:p>
          <a:p>
            <a:r>
              <a:rPr lang="en-GB" dirty="0"/>
              <a:t>History students use primary sources to create historical research about their local area that proves useful to community groups.</a:t>
            </a:r>
          </a:p>
          <a:p>
            <a:r>
              <a:rPr lang="en-GB" dirty="0"/>
              <a:t>Students create learning objects (including videos, PowerPoint slides and diagrams) to help others communicate course concepts.</a:t>
            </a:r>
          </a:p>
          <a:p>
            <a:r>
              <a:rPr lang="en-GB" dirty="0"/>
              <a:t>Students on an open education course put together an Open Education Reader, a collection of readings and commentaries on open education. They published it as a free, open online book that anyone with internet access can use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1F5-1DB9-4DDD-8C29-3136B1C55429}" type="datetime1">
              <a:rPr lang="en-US" smtClean="0"/>
              <a:t>1/18/2022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15</a:t>
            </a:fld>
            <a:endParaRPr lang="de-DE"/>
          </a:p>
        </p:txBody>
      </p:sp>
      <p:sp>
        <p:nvSpPr>
          <p:cNvPr id="8" name="Rechteck 7">
            <a:hlinkClick r:id="rId3"/>
          </p:cNvPr>
          <p:cNvSpPr/>
          <p:nvPr/>
        </p:nvSpPr>
        <p:spPr>
          <a:xfrm>
            <a:off x="628650" y="4421014"/>
            <a:ext cx="68934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Bob Casper: </a:t>
            </a:r>
            <a:r>
              <a:rPr lang="en-US" sz="900" dirty="0">
                <a:hlinkClick r:id="rId3"/>
              </a:rPr>
              <a:t>Are Your Assignments Renewable or Disposable?</a:t>
            </a:r>
            <a:r>
              <a:rPr lang="en-US" sz="900" dirty="0"/>
              <a:t> </a:t>
            </a:r>
            <a:r>
              <a:rPr lang="de-DE" sz="900" dirty="0">
                <a:hlinkClick r:id="rId4"/>
              </a:rPr>
              <a:t>http://creativecommons.org/licenses/by/4.0/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990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Open </a:t>
            </a:r>
            <a:r>
              <a:rPr lang="de-DE" b="1" dirty="0" err="1" smtClean="0"/>
              <a:t>Textbooks</a:t>
            </a:r>
            <a:endParaRPr lang="de-DE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sz="900" dirty="0"/>
          </a:p>
          <a:p>
            <a:endParaRPr lang="de-DE" sz="900" dirty="0"/>
          </a:p>
          <a:p>
            <a:pPr marL="0" indent="0">
              <a:buNone/>
            </a:pPr>
            <a:endParaRPr lang="de-DE" sz="900" dirty="0"/>
          </a:p>
          <a:p>
            <a:pPr marL="0" indent="0">
              <a:buNone/>
            </a:pPr>
            <a:endParaRPr lang="de-DE" sz="900" dirty="0"/>
          </a:p>
          <a:p>
            <a:pPr marL="0" indent="0">
              <a:buNone/>
            </a:pPr>
            <a:endParaRPr lang="de-DE" sz="900" dirty="0"/>
          </a:p>
          <a:p>
            <a:pPr marL="0" indent="0">
              <a:buNone/>
            </a:pPr>
            <a:r>
              <a:rPr lang="en-US" sz="975" dirty="0">
                <a:hlinkClick r:id="rId2"/>
              </a:rPr>
              <a:t>Using Open Textbooks to Transform Student Learning</a:t>
            </a:r>
            <a:r>
              <a:rPr lang="en-US" sz="975" dirty="0"/>
              <a:t> Published by Caren Johnston, </a:t>
            </a:r>
            <a:r>
              <a:rPr lang="en-US" sz="975" dirty="0">
                <a:hlinkClick r:id="rId3"/>
              </a:rPr>
              <a:t>CC-BY-4.0</a:t>
            </a:r>
            <a:endParaRPr lang="de-DE" sz="975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B727-9098-4E14-BCD7-E5B4BC39B435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91" y="971411"/>
            <a:ext cx="4270619" cy="32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How </a:t>
            </a:r>
            <a:r>
              <a:rPr lang="en-GB" b="1" dirty="0"/>
              <a:t>do we achieve (more) OER?</a:t>
            </a:r>
            <a:endParaRPr lang="de-DE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Higher Education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Strategy development</a:t>
            </a:r>
          </a:p>
          <a:p>
            <a:r>
              <a:rPr lang="en-GB" dirty="0"/>
              <a:t>Strengthening the reputation of open teaching</a:t>
            </a:r>
          </a:p>
          <a:p>
            <a:r>
              <a:rPr lang="en-GB" dirty="0"/>
              <a:t>Funding incentives (third-party funding, research semesters)</a:t>
            </a:r>
          </a:p>
          <a:p>
            <a:r>
              <a:rPr lang="en-GB" dirty="0"/>
              <a:t>Support (legal and sharing of material)</a:t>
            </a:r>
          </a:p>
          <a:p>
            <a:r>
              <a:rPr lang="en-GB" dirty="0"/>
              <a:t>Further training offers </a:t>
            </a:r>
          </a:p>
          <a:p>
            <a:r>
              <a:rPr lang="en-GB" dirty="0"/>
              <a:t>OER </a:t>
            </a:r>
            <a:r>
              <a:rPr lang="en-GB" dirty="0" smtClean="0"/>
              <a:t>repositories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Lecturers  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Raising awareness for OER</a:t>
            </a:r>
          </a:p>
          <a:p>
            <a:r>
              <a:rPr lang="en-GB" dirty="0"/>
              <a:t>Openly license your own teaching materials. </a:t>
            </a:r>
          </a:p>
          <a:p>
            <a:r>
              <a:rPr lang="en-GB" dirty="0"/>
              <a:t>Consider OER when creating materials.</a:t>
            </a:r>
          </a:p>
          <a:p>
            <a:r>
              <a:rPr lang="en-GB" dirty="0"/>
              <a:t>Share and disseminate material/teaching </a:t>
            </a:r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18BD-1521-4A55-8B5E-13A77A0D39AC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1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00" y="1280102"/>
            <a:ext cx="4367804" cy="3318533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785252" y="118535"/>
            <a:ext cx="7886700" cy="992939"/>
          </a:xfrm>
        </p:spPr>
        <p:txBody>
          <a:bodyPr>
            <a:norm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3AEE-1751-4B01-9FAF-38543E293860}" type="datetime1">
              <a:rPr lang="en-US" smtClean="0"/>
              <a:t>1/18/2022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69" y="-172243"/>
            <a:ext cx="9312276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-21432" y="4935751"/>
            <a:ext cx="380416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</a:rPr>
              <a:t>https://commons.wikimedia.org/wiki/File:France_in_XXI_Century._School.jpg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56110-5EB9-4294-9055-CB35DE46F7DF}" type="datetime1">
              <a:rPr lang="en-US" smtClean="0"/>
              <a:t>1/18/2022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82F7-0DED-4F2A-AA65-B8E4B32E1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uppieren 1"/>
          <p:cNvGrpSpPr/>
          <p:nvPr/>
        </p:nvGrpSpPr>
        <p:grpSpPr bwMode="auto">
          <a:xfrm>
            <a:off x="337140" y="1689062"/>
            <a:ext cx="8469722" cy="2302572"/>
            <a:chOff x="372653" y="2362831"/>
            <a:chExt cx="8469722" cy="2302572"/>
          </a:xfrm>
        </p:grpSpPr>
        <p:grpSp>
          <p:nvGrpSpPr>
            <p:cNvPr id="6" name="Diagramm 14"/>
            <p:cNvGrpSpPr/>
            <p:nvPr/>
          </p:nvGrpSpPr>
          <p:grpSpPr bwMode="auto">
            <a:xfrm>
              <a:off x="443682" y="3424117"/>
              <a:ext cx="8398693" cy="360000"/>
              <a:chOff x="0" y="0"/>
              <a:chExt cx="8398693" cy="360000"/>
            </a:xfrm>
          </p:grpSpPr>
          <p:sp>
            <p:nvSpPr>
              <p:cNvPr id="7" name="Chevron 6"/>
              <p:cNvSpPr/>
              <p:nvPr/>
            </p:nvSpPr>
            <p:spPr bwMode="auto">
              <a:xfrm>
                <a:off x="330407" y="0"/>
                <a:ext cx="4263544" cy="360000"/>
              </a:xfrm>
              <a:prstGeom prst="chevron">
                <a:avLst>
                  <a:gd name="adj" fmla="val 50000"/>
                </a:avLst>
              </a:prstGeom>
              <a:solidFill>
                <a:srgbClr val="92D050"/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72009" tIns="24003" rIns="24003" bIns="24003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buClr>
                    <a:srgbClr val="000000"/>
                  </a:buClr>
                  <a:defRPr/>
                </a:pPr>
                <a:r>
                  <a:rPr lang="de-DE" sz="1400" dirty="0">
                    <a:solidFill>
                      <a:srgbClr val="FFFFFF"/>
                    </a:solidFill>
                    <a:latin typeface="Arial"/>
                    <a:sym typeface="Arial"/>
                  </a:rPr>
                  <a:t>Technology-</a:t>
                </a:r>
                <a:r>
                  <a:rPr lang="de-DE" sz="1400" dirty="0" err="1">
                    <a:solidFill>
                      <a:srgbClr val="FFFFFF"/>
                    </a:solidFill>
                    <a:latin typeface="Arial"/>
                    <a:sym typeface="Arial"/>
                  </a:rPr>
                  <a:t>induced</a:t>
                </a:r>
                <a:r>
                  <a:rPr lang="de-DE" sz="1400" dirty="0">
                    <a:solidFill>
                      <a:srgbClr val="FFFFFF"/>
                    </a:solidFill>
                    <a:latin typeface="Arial"/>
                    <a:sym typeface="Arial"/>
                  </a:rPr>
                  <a:t> </a:t>
                </a:r>
                <a:r>
                  <a:rPr lang="de-DE" sz="1400" dirty="0" err="1" smtClean="0">
                    <a:solidFill>
                      <a:srgbClr val="FFFFFF"/>
                    </a:solidFill>
                    <a:latin typeface="Arial"/>
                    <a:sym typeface="Arial"/>
                  </a:rPr>
                  <a:t>developments</a:t>
                </a:r>
                <a:endParaRPr lang="de-DE" sz="110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8" name="Diagramm 5"/>
            <p:cNvGrpSpPr/>
            <p:nvPr/>
          </p:nvGrpSpPr>
          <p:grpSpPr bwMode="auto">
            <a:xfrm>
              <a:off x="372653" y="2362831"/>
              <a:ext cx="8398693" cy="360000"/>
              <a:chOff x="0" y="0"/>
              <a:chExt cx="8398693" cy="360000"/>
            </a:xfrm>
          </p:grpSpPr>
          <p:sp>
            <p:nvSpPr>
              <p:cNvPr id="9" name="Chevron 8"/>
              <p:cNvSpPr/>
              <p:nvPr/>
            </p:nvSpPr>
            <p:spPr bwMode="auto">
              <a:xfrm>
                <a:off x="4052" y="0"/>
                <a:ext cx="787471" cy="360000"/>
              </a:xfrm>
              <a:prstGeom prst="chevron">
                <a:avLst>
                  <a:gd name="adj" fmla="val 50000"/>
                </a:avLst>
              </a:prstGeom>
              <a:solidFill>
                <a:srgbClr val="3FA9DC"/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88011" tIns="29337" rIns="29337" bIns="29337" numCol="1" spcCol="1270" anchor="ctr" anchorCtr="0">
                <a:noAutofit/>
              </a:bodyPr>
              <a:lstStyle/>
              <a:p>
                <a:pPr algn="ctr" defTabSz="977876">
                  <a:lnSpc>
                    <a:spcPct val="90000"/>
                  </a:lnSpc>
                  <a:buClr>
                    <a:srgbClr val="000000"/>
                  </a:buClr>
                  <a:defRPr/>
                </a:pPr>
                <a:endParaRPr lang="de-DE" sz="220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 bwMode="auto">
              <a:xfrm>
                <a:off x="369130" y="0"/>
                <a:ext cx="4223952" cy="360000"/>
              </a:xfrm>
              <a:prstGeom prst="chevron">
                <a:avLst>
                  <a:gd name="adj" fmla="val 50000"/>
                </a:avLst>
              </a:prstGeom>
              <a:solidFill>
                <a:srgbClr val="3FA9DC"/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72009" tIns="24003" rIns="24003" bIns="24003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buClr>
                    <a:srgbClr val="000000"/>
                  </a:buClr>
                  <a:defRPr/>
                </a:pPr>
                <a:r>
                  <a:rPr lang="de-DE" dirty="0" smtClea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rPr>
                  <a:t>Transition </a:t>
                </a:r>
                <a:r>
                  <a:rPr lang="de-DE" dirty="0" err="1" smtClea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rPr>
                  <a:t>phase</a:t>
                </a:r>
                <a:endParaRPr sz="140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 bwMode="auto">
              <a:xfrm>
                <a:off x="4170685" y="0"/>
                <a:ext cx="4223952" cy="360000"/>
              </a:xfrm>
              <a:prstGeom prst="chevron">
                <a:avLst>
                  <a:gd name="adj" fmla="val 50000"/>
                </a:avLst>
              </a:prstGeom>
              <a:solidFill>
                <a:srgbClr val="3FA9DC"/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72009" tIns="24003" rIns="24003" bIns="24003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buClr>
                    <a:srgbClr val="000000"/>
                  </a:buClr>
                  <a:defRPr/>
                </a:pPr>
                <a:r>
                  <a:rPr lang="de-DE" dirty="0" smtClea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rPr>
                  <a:t>Digital </a:t>
                </a:r>
                <a:r>
                  <a:rPr lang="de-DE" dirty="0" err="1" smtClea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rPr>
                  <a:t>age</a:t>
                </a:r>
                <a:endParaRPr sz="140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12" name="Diagramm 19"/>
            <p:cNvGrpSpPr/>
            <p:nvPr/>
          </p:nvGrpSpPr>
          <p:grpSpPr bwMode="auto">
            <a:xfrm>
              <a:off x="741783" y="4305403"/>
              <a:ext cx="4295850" cy="360000"/>
              <a:chOff x="298101" y="-123604"/>
              <a:chExt cx="4295850" cy="360000"/>
            </a:xfrm>
          </p:grpSpPr>
          <p:sp>
            <p:nvSpPr>
              <p:cNvPr id="13" name="Chevron 12"/>
              <p:cNvSpPr/>
              <p:nvPr/>
            </p:nvSpPr>
            <p:spPr bwMode="auto">
              <a:xfrm>
                <a:off x="298101" y="-123604"/>
                <a:ext cx="4295850" cy="360000"/>
              </a:xfrm>
              <a:prstGeom prst="chevron">
                <a:avLst>
                  <a:gd name="adj" fmla="val 50000"/>
                </a:avLst>
              </a:prstGeom>
              <a:solidFill>
                <a:srgbClr val="00B050"/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72009" tIns="24003" rIns="24003" bIns="24003" numCol="1" spcCol="1270" anchor="ctr" anchorCtr="0">
                <a:noAutofit/>
              </a:bodyPr>
              <a:lstStyle/>
              <a:p>
                <a:pPr algn="ctr" defTabSz="800080">
                  <a:lnSpc>
                    <a:spcPct val="90000"/>
                  </a:lnSpc>
                  <a:buClr>
                    <a:srgbClr val="000000"/>
                  </a:buClr>
                  <a:defRPr/>
                </a:pPr>
                <a:r>
                  <a:rPr lang="de-DE" dirty="0" smtClea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rPr>
                  <a:t>Design </a:t>
                </a:r>
                <a:r>
                  <a:rPr lang="de-DE" dirty="0" err="1" smtClea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rPr>
                  <a:t>options</a:t>
                </a:r>
                <a:endParaRPr sz="140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14" name="Nach oben gekrümmter Pfeil 26"/>
            <p:cNvSpPr/>
            <p:nvPr/>
          </p:nvSpPr>
          <p:spPr bwMode="auto">
            <a:xfrm>
              <a:off x="1598678" y="3772370"/>
              <a:ext cx="1044575" cy="47625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buClr>
                  <a:srgbClr val="000000"/>
                </a:buClr>
                <a:defRPr/>
              </a:pPr>
              <a:endParaRPr lang="de-DE" sz="140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" name="Nach oben gekrümmter Pfeil 27"/>
            <p:cNvSpPr/>
            <p:nvPr/>
          </p:nvSpPr>
          <p:spPr bwMode="auto">
            <a:xfrm rot="10800000">
              <a:off x="2801052" y="3788207"/>
              <a:ext cx="1044575" cy="47625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buClr>
                  <a:srgbClr val="000000"/>
                </a:buClr>
                <a:defRPr/>
              </a:pPr>
              <a:endParaRPr lang="de-DE" sz="140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6" name="Textfeld 21"/>
          <p:cNvSpPr>
            <a:spLocks/>
          </p:cNvSpPr>
          <p:nvPr/>
        </p:nvSpPr>
        <p:spPr bwMode="auto">
          <a:xfrm>
            <a:off x="0" y="-31750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defTabSz="914378">
              <a:buClr>
                <a:srgbClr val="000000"/>
              </a:buClr>
              <a:buNone/>
              <a:defRPr/>
            </a:pPr>
            <a:r>
              <a:rPr lang="de-DE" sz="800">
                <a:solidFill>
                  <a:srgbClr val="FFFFFF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Kerres, Michael 2017: Education in and for a Digital World. Vortrag auf der Tagung Scientist in Residence 2017/2018 an der Universität Duisburg-Essen.</a:t>
            </a:r>
            <a:endParaRPr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5A8B3-71E5-4EDD-A23D-5BBC53E54571}" type="datetime1">
              <a:rPr lang="en-US" smtClean="0"/>
              <a:t>1/18/2022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82F7-0DED-4F2A-AA65-B8E4B32E19D0}" type="slidenum">
              <a:rPr lang="en-US" smtClean="0"/>
              <a:t>3</a:t>
            </a:fld>
            <a:endParaRPr lang="en-US"/>
          </a:p>
        </p:txBody>
      </p:sp>
      <p:sp>
        <p:nvSpPr>
          <p:cNvPr id="17" name="Rechteck 11"/>
          <p:cNvSpPr/>
          <p:nvPr/>
        </p:nvSpPr>
        <p:spPr bwMode="auto">
          <a:xfrm>
            <a:off x="4974991" y="2181940"/>
            <a:ext cx="3540359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endParaRPr lang="de-DE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sym typeface="Arial"/>
              </a:rPr>
              <a:t>Rethinking teaching content</a:t>
            </a: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endParaRPr lang="en-GB" sz="12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sym typeface="Arial"/>
              </a:rPr>
              <a:t>Teaching and learning methods</a:t>
            </a: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endParaRPr lang="en-GB" sz="12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/>
                <a:sym typeface="Arial"/>
              </a:rPr>
              <a:t>Learning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sym typeface="Arial"/>
              </a:rPr>
              <a:t>places</a:t>
            </a: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endParaRPr lang="de-DE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r>
              <a:rPr lang="de-DE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New </a:t>
            </a:r>
            <a:r>
              <a:rPr lang="de-DE" sz="120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actors</a:t>
            </a:r>
            <a:r>
              <a:rPr lang="de-DE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de-DE" sz="12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endParaRPr lang="de-DE" sz="12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r>
              <a:rPr lang="de-DE" sz="120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Institutions</a:t>
            </a:r>
            <a:r>
              <a:rPr lang="de-DE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change</a:t>
            </a:r>
            <a:endParaRPr sz="105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defRPr/>
            </a:pPr>
            <a:endParaRPr lang="de-DE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r>
              <a:rPr lang="de-DE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Change </a:t>
            </a:r>
            <a:r>
              <a:rPr lang="de-DE" sz="120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</a:t>
            </a:r>
            <a:r>
              <a:rPr lang="de-DE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roles</a:t>
            </a:r>
            <a:endParaRPr lang="de-DE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43" indent="-285743" defTabSz="914378">
              <a:buClr>
                <a:srgbClr val="000000"/>
              </a:buClr>
              <a:buFont typeface="Arial"/>
              <a:buChar char="•"/>
              <a:defRPr/>
            </a:pPr>
            <a:endParaRPr lang="de-DE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5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>
            <a:extLst>
              <a:ext uri="{FF2B5EF4-FFF2-40B4-BE49-F238E27FC236}">
                <a16:creationId xmlns:a16="http://schemas.microsoft.com/office/drawing/2014/main" id="{CB9368DF-7919-D24D-9E8B-5E1F4918F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4939"/>
            <a:ext cx="3180498" cy="212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feld 9">
            <a:extLst>
              <a:ext uri="{FF2B5EF4-FFF2-40B4-BE49-F238E27FC236}">
                <a16:creationId xmlns:a16="http://schemas.microsoft.com/office/drawing/2014/main" id="{210394F3-A64B-F741-B863-6D5428CD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9" y="1209676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de-DE" altLang="de-DE" sz="40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232142"/>
            <a:ext cx="7886700" cy="574541"/>
          </a:xfrm>
        </p:spPr>
        <p:txBody>
          <a:bodyPr>
            <a:normAutofit/>
          </a:bodyPr>
          <a:lstStyle/>
          <a:p>
            <a:r>
              <a:rPr lang="de-DE" sz="3300" b="1" dirty="0"/>
              <a:t>UNESCO-Definition: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2519413"/>
            <a:ext cx="7886700" cy="20478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GB" dirty="0" smtClean="0"/>
              <a:t>“</a:t>
            </a:r>
            <a:r>
              <a:rPr lang="en-GB" dirty="0"/>
              <a:t>learning, teaching and research materials in any format and medium that reside in the public domain or are under copyright that have been released under an open license, that permit no-cost access, reuse, re-purpose, adaptation and redistribution by others” (UNESCO 2019: 3 f</a:t>
            </a:r>
            <a:r>
              <a:rPr lang="en-GB" dirty="0" smtClean="0"/>
              <a:t>.)</a:t>
            </a:r>
            <a:endParaRPr lang="en-US" dirty="0" smtClean="0"/>
          </a:p>
          <a:p>
            <a:r>
              <a:rPr lang="en-US" sz="1050" dirty="0" smtClean="0"/>
              <a:t>UNESCO</a:t>
            </a:r>
            <a:r>
              <a:rPr lang="en-US" sz="1050" dirty="0"/>
              <a:t>. (2019). Draft Recommendation on Open Educational Resources. UNESCO. General Conference, 40th, 2019; UNESCO. </a:t>
            </a:r>
            <a:r>
              <a:rPr lang="en-US" sz="1050" dirty="0">
                <a:hlinkClick r:id="rId4"/>
              </a:rPr>
              <a:t>https://unesdoc.unesco.org/ark:/48223/pf0000370936</a:t>
            </a:r>
            <a:endParaRPr lang="en-US" sz="1050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2CAF-4FDB-4FEC-9CAC-ABA76834ADEF}" type="datetime1">
              <a:rPr lang="en-US" smtClean="0"/>
              <a:t>1/18/2022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1277337"/>
            <a:ext cx="3104421" cy="23070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7" name="Google Shape;267;p13"/>
          <p:cNvSpPr/>
          <p:nvPr/>
        </p:nvSpPr>
        <p:spPr>
          <a:xfrm>
            <a:off x="944677" y="1280373"/>
            <a:ext cx="1304925" cy="397669"/>
          </a:xfrm>
          <a:prstGeom prst="rect">
            <a:avLst/>
          </a:prstGeom>
          <a:solidFill>
            <a:srgbClr val="1FA8DC"/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944677" y="1766148"/>
            <a:ext cx="1304925" cy="397669"/>
          </a:xfrm>
          <a:prstGeom prst="rect">
            <a:avLst/>
          </a:prstGeom>
          <a:solidFill>
            <a:srgbClr val="1FA8DC"/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951821" y="2249541"/>
            <a:ext cx="1304925" cy="397669"/>
          </a:xfrm>
          <a:prstGeom prst="rect">
            <a:avLst/>
          </a:prstGeom>
          <a:solidFill>
            <a:srgbClr val="1FA8DC"/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revise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945868" y="2740078"/>
            <a:ext cx="1304925" cy="397669"/>
          </a:xfrm>
          <a:prstGeom prst="rect">
            <a:avLst/>
          </a:prstGeom>
          <a:solidFill>
            <a:srgbClr val="1FA8DC"/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remix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944677" y="3229425"/>
            <a:ext cx="1304925" cy="397669"/>
          </a:xfrm>
          <a:prstGeom prst="rect">
            <a:avLst/>
          </a:prstGeom>
          <a:solidFill>
            <a:srgbClr val="1FA8DC"/>
          </a:solidFill>
          <a:ln>
            <a:noFill/>
          </a:ln>
          <a:effectLst>
            <a:outerShdw blurRad="76200" rotWithShape="0">
              <a:srgbClr val="000000">
                <a:alpha val="8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redistribute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13"/>
          <p:cNvCxnSpPr/>
          <p:nvPr/>
        </p:nvCxnSpPr>
        <p:spPr>
          <a:xfrm>
            <a:off x="817785" y="1138687"/>
            <a:ext cx="0" cy="26193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8" name="Google Shape;278;p13"/>
          <p:cNvSpPr/>
          <p:nvPr/>
        </p:nvSpPr>
        <p:spPr>
          <a:xfrm rot="-5400000">
            <a:off x="-748828" y="2089509"/>
            <a:ext cx="23945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level of openness</a:t>
            </a:r>
            <a:endParaRPr lang="en-US" dirty="0"/>
          </a:p>
        </p:txBody>
      </p:sp>
      <p:sp>
        <p:nvSpPr>
          <p:cNvPr id="279" name="Google Shape;279;p13"/>
          <p:cNvSpPr txBox="1"/>
          <p:nvPr/>
        </p:nvSpPr>
        <p:spPr>
          <a:xfrm>
            <a:off x="2987824" y="3630884"/>
            <a:ext cx="35606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600"/>
            </a:pPr>
            <a:r>
              <a:rPr lang="de-DE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</a:t>
            </a:r>
            <a:r>
              <a:rPr lang="de-DE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de-DE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>
              <a:lnSpc>
                <a:spcPct val="150000"/>
              </a:lnSpc>
              <a:buClr>
                <a:srgbClr val="000000"/>
              </a:buClr>
              <a:buSzPts val="600"/>
            </a:pPr>
            <a:r>
              <a:rPr lang="de-DE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</a:t>
            </a:r>
            <a:r>
              <a:rPr lang="de-DE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de-DE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Celine Morton URL: https://www.flickr.com/photos/davidwiley/15147776963/in/photostream/</a:t>
            </a:r>
            <a:endParaRPr dirty="0"/>
          </a:p>
        </p:txBody>
      </p:sp>
      <p:sp>
        <p:nvSpPr>
          <p:cNvPr id="281" name="Google Shape;281;p13"/>
          <p:cNvSpPr txBox="1"/>
          <p:nvPr/>
        </p:nvSpPr>
        <p:spPr>
          <a:xfrm>
            <a:off x="125308" y="311169"/>
            <a:ext cx="91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de-DE" sz="2400" dirty="0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de-DE" sz="2400" dirty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de-DE" sz="2400" dirty="0" err="1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R´s</a:t>
            </a:r>
            <a:r>
              <a:rPr lang="de-DE" sz="2400" dirty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dirty="0" err="1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2400" dirty="0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dirty="0" err="1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openness</a:t>
            </a:r>
            <a:r>
              <a:rPr lang="de-DE" sz="2400" dirty="0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dirty="0" err="1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de-DE" sz="2400" dirty="0" smtClean="0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 David </a:t>
            </a:r>
            <a:r>
              <a:rPr lang="de-DE" sz="2400" dirty="0" err="1">
                <a:solidFill>
                  <a:srgbClr val="3FA9DC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endParaRPr sz="2400" dirty="0">
              <a:solidFill>
                <a:srgbClr val="3FA9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4841D0-AFBC-48A3-BD68-D7931C318F94}" type="datetime1">
              <a:rPr lang="en-US" smtClean="0"/>
              <a:t>1/18/2022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Creative-Commons </a:t>
            </a:r>
            <a:r>
              <a:rPr lang="en-US" b="1" dirty="0" smtClean="0"/>
              <a:t>licenses</a:t>
            </a:r>
            <a:endParaRPr lang="en-US" b="1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915566"/>
            <a:ext cx="5385545" cy="3839305"/>
          </a:xfrm>
        </p:spPr>
      </p:pic>
      <p:sp>
        <p:nvSpPr>
          <p:cNvPr id="4" name="Rechteck 3"/>
          <p:cNvSpPr/>
          <p:nvPr/>
        </p:nvSpPr>
        <p:spPr>
          <a:xfrm>
            <a:off x="761581" y="4659982"/>
            <a:ext cx="69577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hlinkClick r:id="rId4"/>
              </a:rPr>
              <a:t>https</a:t>
            </a:r>
            <a:r>
              <a:rPr lang="en-GB" sz="1100" dirty="0">
                <a:hlinkClick r:id="rId4"/>
              </a:rPr>
              <a:t>://open.ed.ac.uk/how-to-guides/choosing-a-creative-commons-licence-for-your-resource</a:t>
            </a:r>
            <a:r>
              <a:rPr lang="en-GB" sz="1100" dirty="0" smtClean="0">
                <a:hlinkClick r:id="rId4"/>
              </a:rPr>
              <a:t>/</a:t>
            </a:r>
            <a:endParaRPr lang="en-GB" sz="1100" dirty="0" smtClean="0"/>
          </a:p>
          <a:p>
            <a:r>
              <a:rPr lang="en-GB" sz="1100" dirty="0"/>
              <a:t> by University of </a:t>
            </a:r>
            <a:r>
              <a:rPr lang="en-GB" sz="1100" dirty="0" smtClean="0"/>
              <a:t>Edinburgh, CC-BY </a:t>
            </a:r>
          </a:p>
          <a:p>
            <a:endParaRPr lang="en-GB" sz="12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BB76-AE10-4FD7-92BD-FE98F8F0EBD9}" type="datetime1">
              <a:rPr lang="en-US" smtClean="0"/>
              <a:t>1/18/2022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82F7-0DED-4F2A-AA65-B8E4B32E1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feld 9">
            <a:extLst>
              <a:ext uri="{FF2B5EF4-FFF2-40B4-BE49-F238E27FC236}">
                <a16:creationId xmlns:a16="http://schemas.microsoft.com/office/drawing/2014/main" id="{0CACA9F4-9AD6-9E45-AF18-3D07F143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9" y="1209676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4000"/>
          </a:p>
        </p:txBody>
      </p:sp>
      <p:sp>
        <p:nvSpPr>
          <p:cNvPr id="74754" name="Textfeld 10">
            <a:extLst>
              <a:ext uri="{FF2B5EF4-FFF2-40B4-BE49-F238E27FC236}">
                <a16:creationId xmlns:a16="http://schemas.microsoft.com/office/drawing/2014/main" id="{23CD7EC2-251D-AE4C-AD3C-CF683B2C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4" y="1763713"/>
            <a:ext cx="27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78"/>
            <a:ext cx="6049308" cy="4695832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C5808-44DD-44D8-A662-CD57FCC1366F}" type="datetime1">
              <a:rPr lang="en-US" smtClean="0"/>
              <a:t>1/18/2022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82F7-0DED-4F2A-AA65-B8E4B32E1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Was </a:t>
            </a:r>
            <a:r>
              <a:rPr lang="de-DE" b="1" dirty="0" err="1" smtClean="0"/>
              <a:t>does</a:t>
            </a:r>
            <a:r>
              <a:rPr lang="de-DE" b="1" dirty="0" smtClean="0"/>
              <a:t> </a:t>
            </a:r>
            <a:r>
              <a:rPr lang="de-DE" b="1" dirty="0" err="1" smtClean="0"/>
              <a:t>that</a:t>
            </a:r>
            <a:r>
              <a:rPr lang="de-DE" b="1" dirty="0" smtClean="0"/>
              <a:t> all </a:t>
            </a:r>
            <a:r>
              <a:rPr lang="de-DE" b="1" dirty="0" err="1" smtClean="0"/>
              <a:t>mean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teaching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learning</a:t>
            </a:r>
            <a:r>
              <a:rPr lang="de-DE" b="1" dirty="0" smtClean="0"/>
              <a:t>?</a:t>
            </a:r>
            <a:endParaRPr lang="de-DE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0727" y="1369219"/>
            <a:ext cx="5102546" cy="326350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2339-835C-4A24-A500-446DEF6FC17A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5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Legal certainty in the digital space</a:t>
            </a:r>
            <a:endParaRPr lang="en-US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8A0C-1FB7-4B81-A8C8-F41BA232E11A}" type="datetime1">
              <a:rPr lang="en-US" smtClean="0"/>
              <a:t>1/18/2022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9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373" y="1369219"/>
            <a:ext cx="489525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1332</Words>
  <Application>Microsoft Office PowerPoint</Application>
  <DocSecurity>0</DocSecurity>
  <PresentationFormat>Bildschirmpräsentation (16:9)</PresentationFormat>
  <Paragraphs>195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Merriweather Sans</vt:lpstr>
      <vt:lpstr>Office Theme</vt:lpstr>
      <vt:lpstr>PowerPoint-Präsentation</vt:lpstr>
      <vt:lpstr>PowerPoint-Präsentation</vt:lpstr>
      <vt:lpstr>PowerPoint-Präsentation</vt:lpstr>
      <vt:lpstr>UNESCO-Definition:</vt:lpstr>
      <vt:lpstr>PowerPoint-Präsentation</vt:lpstr>
      <vt:lpstr>Creative-Commons licenses</vt:lpstr>
      <vt:lpstr>PowerPoint-Präsentation</vt:lpstr>
      <vt:lpstr>Was does that all mean for teaching and learning?</vt:lpstr>
      <vt:lpstr>Legal certainty in the digital space</vt:lpstr>
      <vt:lpstr>Added value for OER in teaching</vt:lpstr>
      <vt:lpstr>PowerPoint-Präsentation</vt:lpstr>
      <vt:lpstr>Open Educational Practices (OEP)</vt:lpstr>
      <vt:lpstr>Open Educational Practices (OEP)</vt:lpstr>
      <vt:lpstr>OER-enabled Pedagogy   </vt:lpstr>
      <vt:lpstr>Examples for OER-enabled Pedagogy </vt:lpstr>
      <vt:lpstr>Open Textbooks</vt:lpstr>
      <vt:lpstr>How do we achieve (more) OER?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Zoran Kerkez</dc:creator>
  <cp:keywords/>
  <dc:description/>
  <cp:lastModifiedBy>Daniel Otto</cp:lastModifiedBy>
  <cp:revision>105</cp:revision>
  <dcterms:created xsi:type="dcterms:W3CDTF">2021-09-29T19:07:36Z</dcterms:created>
  <dcterms:modified xsi:type="dcterms:W3CDTF">2022-01-18T10:43:38Z</dcterms:modified>
  <cp:category/>
  <dc:identifier/>
  <cp:contentStatus/>
  <dc:language/>
  <cp:version/>
</cp:coreProperties>
</file>