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8" r:id="rId2"/>
    <p:sldId id="259" r:id="rId3"/>
    <p:sldId id="260" r:id="rId4"/>
    <p:sldId id="261" r:id="rId5"/>
    <p:sldId id="271" r:id="rId6"/>
    <p:sldId id="262" r:id="rId7"/>
    <p:sldId id="263" r:id="rId8"/>
    <p:sldId id="264" r:id="rId9"/>
    <p:sldId id="266" r:id="rId10"/>
    <p:sldId id="268" r:id="rId11"/>
    <p:sldId id="269" r:id="rId12"/>
    <p:sldId id="270" r:id="rId13"/>
    <p:sldId id="272" r:id="rId14"/>
  </p:sldIdLst>
  <p:sldSz cx="8999538" cy="6840538"/>
  <p:notesSz cx="6858000" cy="9144000"/>
  <p:defaultTextStyle>
    <a:defPPr>
      <a:defRPr lang="cs-CZ"/>
    </a:defPPr>
    <a:lvl1pPr marL="0" algn="l" defTabSz="905073" rtl="0" eaLnBrk="1" latinLnBrk="0" hangingPunct="1">
      <a:defRPr sz="1782" kern="1200">
        <a:solidFill>
          <a:schemeClr val="tx1"/>
        </a:solidFill>
        <a:latin typeface="+mn-lt"/>
        <a:ea typeface="+mn-ea"/>
        <a:cs typeface="+mn-cs"/>
      </a:defRPr>
    </a:lvl1pPr>
    <a:lvl2pPr marL="452537" algn="l" defTabSz="905073" rtl="0" eaLnBrk="1" latinLnBrk="0" hangingPunct="1">
      <a:defRPr sz="1782" kern="1200">
        <a:solidFill>
          <a:schemeClr val="tx1"/>
        </a:solidFill>
        <a:latin typeface="+mn-lt"/>
        <a:ea typeface="+mn-ea"/>
        <a:cs typeface="+mn-cs"/>
      </a:defRPr>
    </a:lvl2pPr>
    <a:lvl3pPr marL="905073" algn="l" defTabSz="905073" rtl="0" eaLnBrk="1" latinLnBrk="0" hangingPunct="1">
      <a:defRPr sz="1782" kern="1200">
        <a:solidFill>
          <a:schemeClr val="tx1"/>
        </a:solidFill>
        <a:latin typeface="+mn-lt"/>
        <a:ea typeface="+mn-ea"/>
        <a:cs typeface="+mn-cs"/>
      </a:defRPr>
    </a:lvl3pPr>
    <a:lvl4pPr marL="1357610" algn="l" defTabSz="905073" rtl="0" eaLnBrk="1" latinLnBrk="0" hangingPunct="1">
      <a:defRPr sz="1782" kern="1200">
        <a:solidFill>
          <a:schemeClr val="tx1"/>
        </a:solidFill>
        <a:latin typeface="+mn-lt"/>
        <a:ea typeface="+mn-ea"/>
        <a:cs typeface="+mn-cs"/>
      </a:defRPr>
    </a:lvl4pPr>
    <a:lvl5pPr marL="1810146" algn="l" defTabSz="905073" rtl="0" eaLnBrk="1" latinLnBrk="0" hangingPunct="1">
      <a:defRPr sz="1782" kern="1200">
        <a:solidFill>
          <a:schemeClr val="tx1"/>
        </a:solidFill>
        <a:latin typeface="+mn-lt"/>
        <a:ea typeface="+mn-ea"/>
        <a:cs typeface="+mn-cs"/>
      </a:defRPr>
    </a:lvl5pPr>
    <a:lvl6pPr marL="2262683" algn="l" defTabSz="905073" rtl="0" eaLnBrk="1" latinLnBrk="0" hangingPunct="1">
      <a:defRPr sz="1782" kern="1200">
        <a:solidFill>
          <a:schemeClr val="tx1"/>
        </a:solidFill>
        <a:latin typeface="+mn-lt"/>
        <a:ea typeface="+mn-ea"/>
        <a:cs typeface="+mn-cs"/>
      </a:defRPr>
    </a:lvl6pPr>
    <a:lvl7pPr marL="2715219" algn="l" defTabSz="905073" rtl="0" eaLnBrk="1" latinLnBrk="0" hangingPunct="1">
      <a:defRPr sz="1782" kern="1200">
        <a:solidFill>
          <a:schemeClr val="tx1"/>
        </a:solidFill>
        <a:latin typeface="+mn-lt"/>
        <a:ea typeface="+mn-ea"/>
        <a:cs typeface="+mn-cs"/>
      </a:defRPr>
    </a:lvl7pPr>
    <a:lvl8pPr marL="3167756" algn="l" defTabSz="905073" rtl="0" eaLnBrk="1" latinLnBrk="0" hangingPunct="1">
      <a:defRPr sz="1782" kern="1200">
        <a:solidFill>
          <a:schemeClr val="tx1"/>
        </a:solidFill>
        <a:latin typeface="+mn-lt"/>
        <a:ea typeface="+mn-ea"/>
        <a:cs typeface="+mn-cs"/>
      </a:defRPr>
    </a:lvl8pPr>
    <a:lvl9pPr marL="3620292" algn="l" defTabSz="905073" rtl="0" eaLnBrk="1" latinLnBrk="0" hangingPunct="1">
      <a:defRPr sz="178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2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1330" y="72"/>
      </p:cViewPr>
      <p:guideLst>
        <p:guide orient="horz" pos="2154"/>
        <p:guide pos="28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DC1901-92BB-4FDD-BA03-8B5D36861ACA}" type="datetimeFigureOut">
              <a:rPr lang="cs-CZ" smtClean="0"/>
              <a:t>27.03.2022</a:t>
            </a:fld>
            <a:endParaRPr lang="cs-CZ"/>
          </a:p>
        </p:txBody>
      </p:sp>
      <p:sp>
        <p:nvSpPr>
          <p:cNvPr id="4" name="Zástupný symbol pro obrázek snímku 3"/>
          <p:cNvSpPr>
            <a:spLocks noGrp="1" noRot="1" noChangeAspect="1"/>
          </p:cNvSpPr>
          <p:nvPr>
            <p:ph type="sldImg" idx="2"/>
          </p:nvPr>
        </p:nvSpPr>
        <p:spPr>
          <a:xfrm>
            <a:off x="1398588" y="1143000"/>
            <a:ext cx="4060825"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8EE4EC-FC1D-4A5C-A5BA-DA124659C1D1}" type="slidenum">
              <a:rPr lang="cs-CZ" smtClean="0"/>
              <a:t>‹#›</a:t>
            </a:fld>
            <a:endParaRPr lang="cs-CZ"/>
          </a:p>
        </p:txBody>
      </p:sp>
    </p:spTree>
    <p:extLst>
      <p:ext uri="{BB962C8B-B14F-4D97-AF65-F5344CB8AC3E}">
        <p14:creationId xmlns:p14="http://schemas.microsoft.com/office/powerpoint/2010/main" val="426403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228EE4EC-FC1D-4A5C-A5BA-DA124659C1D1}" type="slidenum">
              <a:rPr lang="cs-CZ" smtClean="0"/>
              <a:t>1</a:t>
            </a:fld>
            <a:endParaRPr lang="cs-CZ"/>
          </a:p>
        </p:txBody>
      </p:sp>
    </p:spTree>
    <p:extLst>
      <p:ext uri="{BB962C8B-B14F-4D97-AF65-F5344CB8AC3E}">
        <p14:creationId xmlns:p14="http://schemas.microsoft.com/office/powerpoint/2010/main" val="1187231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Úvodní snímek">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1080000" y="6450675"/>
            <a:ext cx="6840000" cy="216000"/>
          </a:xfrm>
        </p:spPr>
        <p:txBody>
          <a:bodyPr/>
          <a:lstStyle/>
          <a:p>
            <a:pPr algn="ctr"/>
            <a:r>
              <a:rPr lang="cs-CZ" dirty="0"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pic>
        <p:nvPicPr>
          <p:cNvPr id="2" name="Obrázek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64717" y="2907061"/>
            <a:ext cx="3070104" cy="1026416"/>
          </a:xfrm>
          <a:prstGeom prst="rect">
            <a:avLst/>
          </a:prstGeom>
        </p:spPr>
      </p:pic>
    </p:spTree>
    <p:extLst>
      <p:ext uri="{BB962C8B-B14F-4D97-AF65-F5344CB8AC3E}">
        <p14:creationId xmlns:p14="http://schemas.microsoft.com/office/powerpoint/2010/main" val="106057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20000" y="1980001"/>
            <a:ext cx="7560000" cy="1612866"/>
          </a:xfrm>
        </p:spPr>
        <p:txBody>
          <a:bodyPr anchor="t">
            <a:normAutofit/>
          </a:bodyPr>
          <a:lstStyle>
            <a:lvl1pPr algn="l">
              <a:defRPr sz="2600"/>
            </a:lvl1pPr>
          </a:lstStyle>
          <a:p>
            <a:r>
              <a:rPr lang="cs-CZ" smtClean="0"/>
              <a:t>Kliknutím lze upravit styl.</a:t>
            </a:r>
            <a:endParaRPr lang="en-US" dirty="0"/>
          </a:p>
        </p:txBody>
      </p:sp>
      <p:sp>
        <p:nvSpPr>
          <p:cNvPr id="3" name="Subtitle 2"/>
          <p:cNvSpPr>
            <a:spLocks noGrp="1"/>
          </p:cNvSpPr>
          <p:nvPr>
            <p:ph type="subTitle" idx="1"/>
          </p:nvPr>
        </p:nvSpPr>
        <p:spPr>
          <a:xfrm>
            <a:off x="720000" y="3592866"/>
            <a:ext cx="7560000" cy="1552712"/>
          </a:xfrm>
        </p:spPr>
        <p:txBody>
          <a:bodyPr/>
          <a:lstStyle>
            <a:lvl1pPr marL="0" indent="0" algn="l">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smtClean="0"/>
              <a:t>Kliknutím můžete upravit styl předlohy.</a:t>
            </a:r>
            <a:endParaRPr lang="en-US" dirty="0"/>
          </a:p>
        </p:txBody>
      </p:sp>
      <p:sp>
        <p:nvSpPr>
          <p:cNvPr id="5" name="Footer Placeholder 4"/>
          <p:cNvSpPr>
            <a:spLocks noGrp="1"/>
          </p:cNvSpPr>
          <p:nvPr>
            <p:ph type="ftr" sz="quarter" idx="11"/>
          </p:nvPr>
        </p:nvSpPr>
        <p:spPr/>
        <p:txBody>
          <a:bodyPr/>
          <a:lstStyle/>
          <a:p>
            <a:r>
              <a:rPr lang="cs-CZ" dirty="0"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245172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20000" y="4380949"/>
            <a:ext cx="7560000" cy="982528"/>
          </a:xfrm>
        </p:spPr>
        <p:txBody>
          <a:bodyPr anchor="t">
            <a:normAutofit/>
          </a:bodyPr>
          <a:lstStyle>
            <a:lvl1pPr algn="ctr">
              <a:defRPr sz="2600"/>
            </a:lvl1pPr>
          </a:lstStyle>
          <a:p>
            <a:r>
              <a:rPr lang="cs-CZ" smtClean="0"/>
              <a:t>Kliknutím lze upravit styl.</a:t>
            </a:r>
            <a:endParaRPr lang="en-US" dirty="0"/>
          </a:p>
        </p:txBody>
      </p:sp>
      <p:sp>
        <p:nvSpPr>
          <p:cNvPr id="3" name="Subtitle 2"/>
          <p:cNvSpPr>
            <a:spLocks noGrp="1"/>
          </p:cNvSpPr>
          <p:nvPr>
            <p:ph type="subTitle" idx="1"/>
          </p:nvPr>
        </p:nvSpPr>
        <p:spPr>
          <a:xfrm>
            <a:off x="720000" y="5363477"/>
            <a:ext cx="7560000" cy="945883"/>
          </a:xfrm>
        </p:spPr>
        <p:txBody>
          <a:bodyPr/>
          <a:lstStyle>
            <a:lvl1pPr marL="0" indent="0" algn="ctr">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smtClean="0"/>
              <a:t>Kliknutím můžete upravit styl předlohy.</a:t>
            </a:r>
            <a:endParaRPr lang="en-US" dirty="0"/>
          </a:p>
        </p:txBody>
      </p:sp>
      <p:sp>
        <p:nvSpPr>
          <p:cNvPr id="5" name="Footer Placeholder 4"/>
          <p:cNvSpPr>
            <a:spLocks noGrp="1"/>
          </p:cNvSpPr>
          <p:nvPr>
            <p:ph type="ftr" sz="quarter" idx="11"/>
          </p:nvPr>
        </p:nvSpPr>
        <p:spPr>
          <a:xfrm>
            <a:off x="1080000" y="6450675"/>
            <a:ext cx="6840000" cy="216000"/>
          </a:xfrm>
        </p:spPr>
        <p:txBody>
          <a:bodyPr/>
          <a:lstStyle/>
          <a:p>
            <a:pPr algn="ctr"/>
            <a:r>
              <a:rPr lang="cs-CZ" dirty="0"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pic>
        <p:nvPicPr>
          <p:cNvPr id="7" name="Obráze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30503" y="1260000"/>
            <a:ext cx="1938532" cy="1844806"/>
          </a:xfrm>
          <a:prstGeom prst="rect">
            <a:avLst/>
          </a:prstGeom>
        </p:spPr>
      </p:pic>
    </p:spTree>
    <p:extLst>
      <p:ext uri="{BB962C8B-B14F-4D97-AF65-F5344CB8AC3E}">
        <p14:creationId xmlns:p14="http://schemas.microsoft.com/office/powerpoint/2010/main" val="400524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Footer Placeholder 4"/>
          <p:cNvSpPr>
            <a:spLocks noGrp="1"/>
          </p:cNvSpPr>
          <p:nvPr>
            <p:ph type="ftr" sz="quarter" idx="11"/>
          </p:nvPr>
        </p:nvSpPr>
        <p:spPr/>
        <p:txBody>
          <a:bodyPr/>
          <a:lstStyle/>
          <a:p>
            <a:r>
              <a:rPr lang="cs-CZ" smtClean="0"/>
              <a:t>autor prezentace, datum prezentace, univerzitní oddělení, fakulta, adresa</a:t>
            </a:r>
            <a:endParaRPr lang="cs-CZ" dirty="0"/>
          </a:p>
        </p:txBody>
      </p:sp>
      <p:sp>
        <p:nvSpPr>
          <p:cNvPr id="6" name="Slide Number Placeholder 5"/>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47534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720000" y="2462400"/>
            <a:ext cx="3622702" cy="38988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57298" y="2462400"/>
            <a:ext cx="3622702" cy="38988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Footer Placeholder 5"/>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7" name="Slide Number Placeholder 6"/>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072382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7560000" cy="748800"/>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7200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smtClean="0"/>
              <a:t>Upravte styly předlohy textu.</a:t>
            </a:r>
          </a:p>
        </p:txBody>
      </p:sp>
      <p:sp>
        <p:nvSpPr>
          <p:cNvPr id="4" name="Content Placeholder 3"/>
          <p:cNvSpPr>
            <a:spLocks noGrp="1"/>
          </p:cNvSpPr>
          <p:nvPr>
            <p:ph sz="half" idx="2"/>
          </p:nvPr>
        </p:nvSpPr>
        <p:spPr>
          <a:xfrm>
            <a:off x="720000" y="3151650"/>
            <a:ext cx="3621600" cy="320955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584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smtClean="0"/>
              <a:t>Upravte styly předlohy textu.</a:t>
            </a:r>
          </a:p>
        </p:txBody>
      </p:sp>
      <p:sp>
        <p:nvSpPr>
          <p:cNvPr id="6" name="Content Placeholder 5"/>
          <p:cNvSpPr>
            <a:spLocks noGrp="1"/>
          </p:cNvSpPr>
          <p:nvPr>
            <p:ph sz="quarter" idx="4"/>
          </p:nvPr>
        </p:nvSpPr>
        <p:spPr>
          <a:xfrm>
            <a:off x="4658400" y="3151650"/>
            <a:ext cx="3621600" cy="320955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8" name="Footer Placeholder 7"/>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9" name="Slide Number Placeholder 8"/>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61127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4" name="Footer Placeholder 3"/>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5" name="Slide Number Placeholder 4"/>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4172472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4" name="Slide Number Placeholder 3"/>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29281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3004102" cy="748800"/>
          </a:xfrm>
        </p:spPr>
        <p:txBody>
          <a:bodyPr anchor="b">
            <a:normAutofit/>
          </a:bodyPr>
          <a:lstStyle>
            <a:lvl1pPr>
              <a:defRPr sz="2600"/>
            </a:lvl1pPr>
          </a:lstStyle>
          <a:p>
            <a:r>
              <a:rPr lang="cs-CZ" smtClean="0"/>
              <a:t>Kliknutím lze upravit styl.</a:t>
            </a:r>
            <a:endParaRPr lang="en-US" dirty="0"/>
          </a:p>
        </p:txBody>
      </p:sp>
      <p:sp>
        <p:nvSpPr>
          <p:cNvPr id="3" name="Content Placeholder 2"/>
          <p:cNvSpPr>
            <a:spLocks noGrp="1"/>
          </p:cNvSpPr>
          <p:nvPr>
            <p:ph idx="1"/>
          </p:nvPr>
        </p:nvSpPr>
        <p:spPr>
          <a:xfrm>
            <a:off x="3825976" y="1620000"/>
            <a:ext cx="4454024" cy="4733283"/>
          </a:xfrm>
        </p:spPr>
        <p:txBody>
          <a:bodyPr>
            <a:normAutofit/>
          </a:bodyPr>
          <a:lstStyle>
            <a:lvl1pPr>
              <a:defRPr sz="2400"/>
            </a:lvl1pPr>
            <a:lvl2pPr>
              <a:defRPr sz="2000"/>
            </a:lvl2pPr>
            <a:lvl3pPr>
              <a:defRPr sz="1800"/>
            </a:lvl3pPr>
            <a:lvl4pPr>
              <a:defRPr sz="1600"/>
            </a:lvl4pPr>
            <a:lvl5pPr>
              <a:defRPr sz="1600"/>
            </a:lvl5pPr>
            <a:lvl6pPr>
              <a:defRPr sz="1968"/>
            </a:lvl6pPr>
            <a:lvl7pPr>
              <a:defRPr sz="1968"/>
            </a:lvl7pPr>
            <a:lvl8pPr>
              <a:defRPr sz="1968"/>
            </a:lvl8pPr>
            <a:lvl9pPr>
              <a:defRPr sz="1968"/>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20000" y="2458274"/>
            <a:ext cx="3004102" cy="3902926"/>
          </a:xfrm>
        </p:spPr>
        <p:txBody>
          <a:bodyPr/>
          <a:lstStyle>
            <a:lvl1pPr marL="0" indent="0">
              <a:buNone/>
              <a:defRPr sz="1575"/>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cs-CZ" smtClean="0"/>
              <a:t>Upravte styly předlohy textu.</a:t>
            </a:r>
          </a:p>
        </p:txBody>
      </p:sp>
      <p:sp>
        <p:nvSpPr>
          <p:cNvPr id="6" name="Footer Placeholder 5"/>
          <p:cNvSpPr>
            <a:spLocks noGrp="1"/>
          </p:cNvSpPr>
          <p:nvPr>
            <p:ph type="ftr" sz="quarter" idx="11"/>
          </p:nvPr>
        </p:nvSpPr>
        <p:spPr/>
        <p:txBody>
          <a:bodyPr/>
          <a:lstStyle/>
          <a:p>
            <a:r>
              <a:rPr lang="cs-CZ" smtClean="0"/>
              <a:t>autor prezentace, datum prezentace, univerzitní oddělení, fakulta, adresa</a:t>
            </a:r>
            <a:endParaRPr lang="cs-CZ"/>
          </a:p>
        </p:txBody>
      </p:sp>
      <p:sp>
        <p:nvSpPr>
          <p:cNvPr id="7" name="Slide Number Placeholder 6"/>
          <p:cNvSpPr>
            <a:spLocks noGrp="1"/>
          </p:cNvSpPr>
          <p:nvPr>
            <p:ph type="sldNum" sz="quarter" idx="12"/>
          </p:nvPr>
        </p:nvSpPr>
        <p:spPr/>
        <p:txBody>
          <a:bodyPr/>
          <a:lstStyle/>
          <a:p>
            <a:fld id="{103B6205-E093-439F-9685-8F7A4FC3F425}" type="slidenum">
              <a:rPr lang="cs-CZ" smtClean="0"/>
              <a:t>‹#›</a:t>
            </a:fld>
            <a:endParaRPr lang="cs-CZ"/>
          </a:p>
        </p:txBody>
      </p:sp>
    </p:spTree>
    <p:extLst>
      <p:ext uri="{BB962C8B-B14F-4D97-AF65-F5344CB8AC3E}">
        <p14:creationId xmlns:p14="http://schemas.microsoft.com/office/powerpoint/2010/main" val="302885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00" y="1620000"/>
            <a:ext cx="7560000" cy="748080"/>
          </a:xfrm>
          <a:prstGeom prst="rect">
            <a:avLst/>
          </a:prstGeom>
        </p:spPr>
        <p:txBody>
          <a:bodyPr vert="horz" lIns="0" tIns="0" rIns="0" bIns="0" rtlCol="0" anchor="t">
            <a:normAutofit/>
          </a:bodyPr>
          <a:lstStyle/>
          <a:p>
            <a:r>
              <a:rPr lang="cs-CZ" dirty="0" smtClean="0"/>
              <a:t>Kliknutím lze upravit styl.</a:t>
            </a:r>
            <a:endParaRPr lang="en-US" dirty="0"/>
          </a:p>
        </p:txBody>
      </p:sp>
      <p:sp>
        <p:nvSpPr>
          <p:cNvPr id="3" name="Text Placeholder 2"/>
          <p:cNvSpPr>
            <a:spLocks noGrp="1"/>
          </p:cNvSpPr>
          <p:nvPr>
            <p:ph type="body" idx="1"/>
          </p:nvPr>
        </p:nvSpPr>
        <p:spPr>
          <a:xfrm>
            <a:off x="720000" y="2460567"/>
            <a:ext cx="7560000" cy="3898669"/>
          </a:xfrm>
          <a:prstGeom prst="rect">
            <a:avLst/>
          </a:prstGeom>
        </p:spPr>
        <p:txBody>
          <a:bodyPr vert="horz" lIns="0" tIns="0" rIns="0" bIns="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5" name="Footer Placeholder 4"/>
          <p:cNvSpPr>
            <a:spLocks noGrp="1"/>
          </p:cNvSpPr>
          <p:nvPr>
            <p:ph type="ftr" sz="quarter" idx="3"/>
          </p:nvPr>
        </p:nvSpPr>
        <p:spPr>
          <a:xfrm>
            <a:off x="720000" y="6450675"/>
            <a:ext cx="7118902" cy="216000"/>
          </a:xfrm>
          <a:prstGeom prst="rect">
            <a:avLst/>
          </a:prstGeom>
        </p:spPr>
        <p:txBody>
          <a:bodyPr vert="horz" lIns="0" tIns="0" rIns="0" bIns="0" rtlCol="0" anchor="b"/>
          <a:lstStyle>
            <a:lvl1pPr algn="l">
              <a:defRPr sz="1000">
                <a:solidFill>
                  <a:schemeClr val="accent1"/>
                </a:solidFill>
                <a:latin typeface="Arial" panose="020B0604020202020204" pitchFamily="34" charset="0"/>
                <a:cs typeface="Arial" panose="020B0604020202020204" pitchFamily="34" charset="0"/>
              </a:defRPr>
            </a:lvl1pPr>
          </a:lstStyle>
          <a:p>
            <a:r>
              <a:rPr lang="cs-CZ" smtClean="0"/>
              <a:t>autor prezentace, datum prezentace, univerzitní oddělení, fakulta, adresa</a:t>
            </a:r>
            <a:endParaRPr lang="cs-CZ" dirty="0"/>
          </a:p>
        </p:txBody>
      </p:sp>
      <p:sp>
        <p:nvSpPr>
          <p:cNvPr id="6" name="Slide Number Placeholder 5"/>
          <p:cNvSpPr>
            <a:spLocks noGrp="1"/>
          </p:cNvSpPr>
          <p:nvPr>
            <p:ph type="sldNum" sz="quarter" idx="4"/>
          </p:nvPr>
        </p:nvSpPr>
        <p:spPr>
          <a:xfrm>
            <a:off x="7963593" y="6450675"/>
            <a:ext cx="316407" cy="216000"/>
          </a:xfrm>
          <a:prstGeom prst="rect">
            <a:avLst/>
          </a:prstGeom>
        </p:spPr>
        <p:txBody>
          <a:bodyPr vert="horz" lIns="0" tIns="0" rIns="0" bIns="0" rtlCol="0" anchor="ctr"/>
          <a:lstStyle>
            <a:lvl1pPr algn="r">
              <a:defRPr sz="1000">
                <a:solidFill>
                  <a:schemeClr val="accent1"/>
                </a:solidFill>
                <a:latin typeface="Arial" panose="020B0604020202020204" pitchFamily="34" charset="0"/>
                <a:cs typeface="Arial" panose="020B0604020202020204" pitchFamily="34" charset="0"/>
              </a:defRPr>
            </a:lvl1pPr>
          </a:lstStyle>
          <a:p>
            <a:fld id="{103B6205-E093-439F-9685-8F7A4FC3F425}" type="slidenum">
              <a:rPr lang="cs-CZ" smtClean="0"/>
              <a:pPr/>
              <a:t>‹#›</a:t>
            </a:fld>
            <a:endParaRPr lang="cs-CZ" dirty="0"/>
          </a:p>
        </p:txBody>
      </p:sp>
      <p:pic>
        <p:nvPicPr>
          <p:cNvPr id="4" name="Obrázek 3"/>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20000" y="540000"/>
            <a:ext cx="2132050" cy="712800"/>
          </a:xfrm>
          <a:prstGeom prst="rect">
            <a:avLst/>
          </a:prstGeom>
        </p:spPr>
      </p:pic>
    </p:spTree>
    <p:extLst>
      <p:ext uri="{BB962C8B-B14F-4D97-AF65-F5344CB8AC3E}">
        <p14:creationId xmlns:p14="http://schemas.microsoft.com/office/powerpoint/2010/main" val="3501032078"/>
      </p:ext>
    </p:extLst>
  </p:cSld>
  <p:clrMap bg1="lt1" tx1="dk1" bg2="lt2" tx2="dk2" accent1="accent1" accent2="accent2" accent3="accent3" accent4="accent4" accent5="accent5" accent6="accent6" hlink="hlink" folHlink="folHlink"/>
  <p:sldLayoutIdLst>
    <p:sldLayoutId id="2147483684" r:id="rId1"/>
    <p:sldLayoutId id="2147483673" r:id="rId2"/>
    <p:sldLayoutId id="2147483685" r:id="rId3"/>
    <p:sldLayoutId id="2147483674" r:id="rId4"/>
    <p:sldLayoutId id="2147483676" r:id="rId5"/>
    <p:sldLayoutId id="2147483677" r:id="rId6"/>
    <p:sldLayoutId id="2147483678" r:id="rId7"/>
    <p:sldLayoutId id="2147483679" r:id="rId8"/>
    <p:sldLayoutId id="2147483680" r:id="rId9"/>
  </p:sldLayoutIdLst>
  <p:hf sldNum="0" hdr="0" dt="0"/>
  <p:txStyles>
    <p:titleStyle>
      <a:lvl1pPr algn="l" defTabSz="899952" rtl="0" eaLnBrk="1" latinLnBrk="0" hangingPunct="1">
        <a:lnSpc>
          <a:spcPct val="90000"/>
        </a:lnSpc>
        <a:spcBef>
          <a:spcPct val="0"/>
        </a:spcBef>
        <a:buNone/>
        <a:defRPr sz="2600" b="1" kern="1200">
          <a:solidFill>
            <a:schemeClr val="accent1"/>
          </a:solidFill>
          <a:latin typeface="Arial" panose="020B0604020202020204" pitchFamily="34" charset="0"/>
          <a:ea typeface="+mj-ea"/>
          <a:cs typeface="Arial" panose="020B0604020202020204" pitchFamily="34" charset="0"/>
        </a:defRPr>
      </a:lvl1pPr>
    </p:titleStyle>
    <p:bodyStyle>
      <a:lvl1pPr marL="266700" indent="-266700" algn="l" defTabSz="899952" rtl="0" eaLnBrk="1" latinLnBrk="0" hangingPunct="1">
        <a:lnSpc>
          <a:spcPct val="90000"/>
        </a:lnSpc>
        <a:spcBef>
          <a:spcPts val="984"/>
        </a:spcBef>
        <a:buFont typeface="Arial" panose="020B0604020202020204" pitchFamily="34" charset="0"/>
        <a:buChar char="−"/>
        <a:defRPr sz="2000" kern="1200">
          <a:solidFill>
            <a:schemeClr val="accent1"/>
          </a:solidFill>
          <a:latin typeface="Arial" panose="020B0604020202020204" pitchFamily="34" charset="0"/>
          <a:ea typeface="+mn-ea"/>
          <a:cs typeface="Arial" panose="020B0604020202020204" pitchFamily="34" charset="0"/>
        </a:defRPr>
      </a:lvl1pPr>
      <a:lvl2pPr marL="539750" indent="-273050" algn="l" defTabSz="899952" rtl="0" eaLnBrk="1" latinLnBrk="0" hangingPunct="1">
        <a:lnSpc>
          <a:spcPct val="90000"/>
        </a:lnSpc>
        <a:spcBef>
          <a:spcPts val="492"/>
        </a:spcBef>
        <a:buFont typeface="Arial" panose="020B0604020202020204" pitchFamily="34" charset="0"/>
        <a:buChar char="−"/>
        <a:defRPr sz="1800" kern="1200">
          <a:solidFill>
            <a:schemeClr val="accent2"/>
          </a:solidFill>
          <a:latin typeface="Arial" panose="020B0604020202020204" pitchFamily="34" charset="0"/>
          <a:ea typeface="+mn-ea"/>
          <a:cs typeface="Arial" panose="020B0604020202020204" pitchFamily="34" charset="0"/>
        </a:defRPr>
      </a:lvl2pPr>
      <a:lvl3pPr marL="806450" indent="-266700" algn="l" defTabSz="899952" rtl="0" eaLnBrk="1" latinLnBrk="0" hangingPunct="1">
        <a:lnSpc>
          <a:spcPct val="90000"/>
        </a:lnSpc>
        <a:spcBef>
          <a:spcPts val="492"/>
        </a:spcBef>
        <a:buFont typeface="Arial" panose="020B0604020202020204" pitchFamily="34" charset="0"/>
        <a:buChar char="−"/>
        <a:defRPr sz="1600" kern="1200">
          <a:solidFill>
            <a:schemeClr val="accent2"/>
          </a:solidFill>
          <a:latin typeface="Arial" panose="020B0604020202020204" pitchFamily="34" charset="0"/>
          <a:ea typeface="+mn-ea"/>
          <a:cs typeface="Arial" panose="020B0604020202020204" pitchFamily="34" charset="0"/>
        </a:defRPr>
      </a:lvl3pPr>
      <a:lvl4pPr marL="1071563" indent="-265113" algn="l" defTabSz="899952" rtl="0" eaLnBrk="1" latinLnBrk="0" hangingPunct="1">
        <a:lnSpc>
          <a:spcPct val="90000"/>
        </a:lnSpc>
        <a:spcBef>
          <a:spcPts val="492"/>
        </a:spcBef>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4pPr>
      <a:lvl5pPr marL="1346200" indent="-274638" algn="l" defTabSz="899952" rtl="0" eaLnBrk="1" latinLnBrk="0" hangingPunct="1">
        <a:lnSpc>
          <a:spcPct val="90000"/>
        </a:lnSpc>
        <a:spcBef>
          <a:spcPts val="492"/>
        </a:spcBef>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5pPr>
      <a:lvl6pPr marL="2474869"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6pPr>
      <a:lvl7pPr marL="2924846"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7pPr>
      <a:lvl8pPr marL="3374822"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8pPr>
      <a:lvl9pPr marL="3824798"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9pPr>
    </p:bodyStyle>
    <p:otherStyle>
      <a:defPPr>
        <a:defRPr lang="en-US"/>
      </a:defPPr>
      <a:lvl1pPr marL="0" algn="l" defTabSz="899952" rtl="0" eaLnBrk="1" latinLnBrk="0" hangingPunct="1">
        <a:defRPr sz="1772" kern="1200">
          <a:solidFill>
            <a:schemeClr val="tx1"/>
          </a:solidFill>
          <a:latin typeface="+mn-lt"/>
          <a:ea typeface="+mn-ea"/>
          <a:cs typeface="+mn-cs"/>
        </a:defRPr>
      </a:lvl1pPr>
      <a:lvl2pPr marL="449976" algn="l" defTabSz="899952" rtl="0" eaLnBrk="1" latinLnBrk="0" hangingPunct="1">
        <a:defRPr sz="1772" kern="1200">
          <a:solidFill>
            <a:schemeClr val="tx1"/>
          </a:solidFill>
          <a:latin typeface="+mn-lt"/>
          <a:ea typeface="+mn-ea"/>
          <a:cs typeface="+mn-cs"/>
        </a:defRPr>
      </a:lvl2pPr>
      <a:lvl3pPr marL="899952" algn="l" defTabSz="899952" rtl="0" eaLnBrk="1" latinLnBrk="0" hangingPunct="1">
        <a:defRPr sz="1772" kern="1200">
          <a:solidFill>
            <a:schemeClr val="tx1"/>
          </a:solidFill>
          <a:latin typeface="+mn-lt"/>
          <a:ea typeface="+mn-ea"/>
          <a:cs typeface="+mn-cs"/>
        </a:defRPr>
      </a:lvl3pPr>
      <a:lvl4pPr marL="1349929" algn="l" defTabSz="899952" rtl="0" eaLnBrk="1" latinLnBrk="0" hangingPunct="1">
        <a:defRPr sz="1772" kern="1200">
          <a:solidFill>
            <a:schemeClr val="tx1"/>
          </a:solidFill>
          <a:latin typeface="+mn-lt"/>
          <a:ea typeface="+mn-ea"/>
          <a:cs typeface="+mn-cs"/>
        </a:defRPr>
      </a:lvl4pPr>
      <a:lvl5pPr marL="1799905" algn="l" defTabSz="899952" rtl="0" eaLnBrk="1" latinLnBrk="0" hangingPunct="1">
        <a:defRPr sz="1772" kern="1200">
          <a:solidFill>
            <a:schemeClr val="tx1"/>
          </a:solidFill>
          <a:latin typeface="+mn-lt"/>
          <a:ea typeface="+mn-ea"/>
          <a:cs typeface="+mn-cs"/>
        </a:defRPr>
      </a:lvl5pPr>
      <a:lvl6pPr marL="2249881" algn="l" defTabSz="899952" rtl="0" eaLnBrk="1" latinLnBrk="0" hangingPunct="1">
        <a:defRPr sz="1772" kern="1200">
          <a:solidFill>
            <a:schemeClr val="tx1"/>
          </a:solidFill>
          <a:latin typeface="+mn-lt"/>
          <a:ea typeface="+mn-ea"/>
          <a:cs typeface="+mn-cs"/>
        </a:defRPr>
      </a:lvl6pPr>
      <a:lvl7pPr marL="2699857" algn="l" defTabSz="899952" rtl="0" eaLnBrk="1" latinLnBrk="0" hangingPunct="1">
        <a:defRPr sz="1772" kern="1200">
          <a:solidFill>
            <a:schemeClr val="tx1"/>
          </a:solidFill>
          <a:latin typeface="+mn-lt"/>
          <a:ea typeface="+mn-ea"/>
          <a:cs typeface="+mn-cs"/>
        </a:defRPr>
      </a:lvl7pPr>
      <a:lvl8pPr marL="3149834" algn="l" defTabSz="899952" rtl="0" eaLnBrk="1" latinLnBrk="0" hangingPunct="1">
        <a:defRPr sz="1772" kern="1200">
          <a:solidFill>
            <a:schemeClr val="tx1"/>
          </a:solidFill>
          <a:latin typeface="+mn-lt"/>
          <a:ea typeface="+mn-ea"/>
          <a:cs typeface="+mn-cs"/>
        </a:defRPr>
      </a:lvl8pPr>
      <a:lvl9pPr marL="3599810" algn="l" defTabSz="899952" rtl="0" eaLnBrk="1" latinLnBrk="0" hangingPunct="1">
        <a:defRPr sz="1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euricse.eu/social-enterprises-and-their-ecosystems-in-europe-mapping-study/"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5000"/>
            <a:lum/>
          </a:blip>
          <a:srcRect/>
          <a:stretch>
            <a:fillRect l="-17000" r="-17000"/>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Social</a:t>
            </a:r>
            <a:r>
              <a:rPr lang="cs-CZ" dirty="0" smtClean="0"/>
              <a:t> </a:t>
            </a:r>
            <a:r>
              <a:rPr lang="cs-CZ" dirty="0" err="1" smtClean="0"/>
              <a:t>Entrepreneurship</a:t>
            </a:r>
            <a:r>
              <a:rPr lang="cs-CZ" dirty="0" smtClean="0"/>
              <a:t> in </a:t>
            </a:r>
            <a:r>
              <a:rPr lang="cs-CZ" dirty="0" err="1" smtClean="0"/>
              <a:t>the</a:t>
            </a:r>
            <a:r>
              <a:rPr lang="cs-CZ" dirty="0" smtClean="0"/>
              <a:t> Czech Republic</a:t>
            </a:r>
            <a:endParaRPr lang="cs-CZ" dirty="0"/>
          </a:p>
        </p:txBody>
      </p:sp>
      <p:sp>
        <p:nvSpPr>
          <p:cNvPr id="3" name="Podnadpis 2"/>
          <p:cNvSpPr>
            <a:spLocks noGrp="1"/>
          </p:cNvSpPr>
          <p:nvPr>
            <p:ph type="subTitle" idx="1"/>
          </p:nvPr>
        </p:nvSpPr>
        <p:spPr/>
        <p:txBody>
          <a:bodyPr/>
          <a:lstStyle/>
          <a:p>
            <a:r>
              <a:rPr lang="cs-CZ" dirty="0" err="1" smtClean="0"/>
              <a:t>Roots</a:t>
            </a:r>
            <a:r>
              <a:rPr lang="cs-CZ" dirty="0" smtClean="0"/>
              <a:t>, </a:t>
            </a:r>
            <a:r>
              <a:rPr lang="cs-CZ" dirty="0" err="1" smtClean="0"/>
              <a:t>development</a:t>
            </a:r>
            <a:r>
              <a:rPr lang="cs-CZ" dirty="0" smtClean="0"/>
              <a:t>, </a:t>
            </a:r>
            <a:r>
              <a:rPr lang="cs-CZ" dirty="0" err="1" smtClean="0"/>
              <a:t>barriers</a:t>
            </a:r>
            <a:r>
              <a:rPr lang="cs-CZ" dirty="0" smtClean="0"/>
              <a:t> and </a:t>
            </a:r>
            <a:r>
              <a:rPr lang="cs-CZ" dirty="0" err="1" smtClean="0"/>
              <a:t>motivations</a:t>
            </a:r>
            <a:endParaRPr lang="cs-CZ" dirty="0"/>
          </a:p>
        </p:txBody>
      </p:sp>
      <p:sp>
        <p:nvSpPr>
          <p:cNvPr id="5" name="Zástupný symbol pro zápatí 4"/>
          <p:cNvSpPr>
            <a:spLocks noGrp="1"/>
          </p:cNvSpPr>
          <p:nvPr>
            <p:ph type="ftr" sz="quarter" idx="11"/>
          </p:nvPr>
        </p:nvSpPr>
        <p:spPr/>
        <p:txBody>
          <a:bodyPr/>
          <a:lstStyle/>
          <a:p>
            <a:pPr algn="ctr"/>
            <a:r>
              <a:rPr lang="cs-CZ" dirty="0" smtClean="0"/>
              <a:t>Ondrej Krocil, Department </a:t>
            </a:r>
            <a:r>
              <a:rPr lang="cs-CZ" dirty="0" err="1" smtClean="0"/>
              <a:t>of</a:t>
            </a:r>
            <a:r>
              <a:rPr lang="cs-CZ" dirty="0" smtClean="0"/>
              <a:t> </a:t>
            </a:r>
            <a:r>
              <a:rPr lang="cs-CZ" dirty="0" err="1" smtClean="0"/>
              <a:t>Economic</a:t>
            </a:r>
            <a:r>
              <a:rPr lang="cs-CZ" dirty="0" smtClean="0"/>
              <a:t> and </a:t>
            </a:r>
            <a:r>
              <a:rPr lang="cs-CZ" dirty="0" err="1" smtClean="0"/>
              <a:t>Managerial</a:t>
            </a:r>
            <a:r>
              <a:rPr lang="cs-CZ" dirty="0" smtClean="0"/>
              <a:t> </a:t>
            </a:r>
            <a:r>
              <a:rPr lang="cs-CZ" dirty="0" err="1" smtClean="0"/>
              <a:t>Studies</a:t>
            </a:r>
            <a:r>
              <a:rPr lang="cs-CZ" dirty="0" smtClean="0"/>
              <a:t>, </a:t>
            </a:r>
            <a:r>
              <a:rPr lang="cs-CZ" dirty="0" err="1" smtClean="0"/>
              <a:t>Faculty</a:t>
            </a:r>
            <a:r>
              <a:rPr lang="cs-CZ" dirty="0" smtClean="0"/>
              <a:t> </a:t>
            </a:r>
            <a:r>
              <a:rPr lang="cs-CZ" dirty="0" err="1" smtClean="0"/>
              <a:t>of</a:t>
            </a:r>
            <a:r>
              <a:rPr lang="cs-CZ" dirty="0" smtClean="0"/>
              <a:t> </a:t>
            </a:r>
            <a:r>
              <a:rPr lang="cs-CZ" dirty="0" err="1" smtClean="0"/>
              <a:t>Arts</a:t>
            </a:r>
            <a:r>
              <a:rPr lang="cs-CZ" dirty="0" smtClean="0"/>
              <a:t>, </a:t>
            </a:r>
            <a:r>
              <a:rPr lang="cs-CZ" dirty="0" err="1" smtClean="0"/>
              <a:t>Palacky</a:t>
            </a:r>
            <a:r>
              <a:rPr lang="cs-CZ" dirty="0" smtClean="0"/>
              <a:t> University in Olomouc</a:t>
            </a:r>
            <a:endParaRPr lang="cs-CZ" dirty="0"/>
          </a:p>
        </p:txBody>
      </p:sp>
      <p:pic>
        <p:nvPicPr>
          <p:cNvPr id="4" name="Obráze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24099" y="1008537"/>
            <a:ext cx="2955901" cy="936000"/>
          </a:xfrm>
          <a:prstGeom prst="rect">
            <a:avLst/>
          </a:prstGeom>
        </p:spPr>
      </p:pic>
    </p:spTree>
    <p:extLst>
      <p:ext uri="{BB962C8B-B14F-4D97-AF65-F5344CB8AC3E}">
        <p14:creationId xmlns:p14="http://schemas.microsoft.com/office/powerpoint/2010/main" val="2874114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Motivation</a:t>
            </a:r>
            <a:r>
              <a:rPr lang="cs-CZ" dirty="0"/>
              <a:t> </a:t>
            </a:r>
            <a:r>
              <a:rPr lang="cs-CZ" dirty="0" err="1"/>
              <a:t>of</a:t>
            </a:r>
            <a:r>
              <a:rPr lang="cs-CZ" dirty="0"/>
              <a:t> Czech </a:t>
            </a:r>
            <a:r>
              <a:rPr lang="cs-CZ" dirty="0" err="1"/>
              <a:t>social</a:t>
            </a:r>
            <a:r>
              <a:rPr lang="cs-CZ" dirty="0"/>
              <a:t> </a:t>
            </a:r>
            <a:r>
              <a:rPr lang="cs-CZ" dirty="0" err="1"/>
              <a:t>entrepreneurs</a:t>
            </a:r>
            <a:endParaRPr lang="cs-CZ" dirty="0"/>
          </a:p>
        </p:txBody>
      </p:sp>
      <p:sp>
        <p:nvSpPr>
          <p:cNvPr id="3" name="Zástupný symbol pro obsah 2"/>
          <p:cNvSpPr>
            <a:spLocks noGrp="1"/>
          </p:cNvSpPr>
          <p:nvPr>
            <p:ph idx="1"/>
          </p:nvPr>
        </p:nvSpPr>
        <p:spPr/>
        <p:txBody>
          <a:bodyPr>
            <a:normAutofit/>
          </a:bodyPr>
          <a:lstStyle/>
          <a:p>
            <a:pPr marL="0" indent="0">
              <a:buNone/>
            </a:pPr>
            <a:r>
              <a:rPr lang="en-GB" b="1" dirty="0" smtClean="0"/>
              <a:t>Autonomy </a:t>
            </a:r>
            <a:r>
              <a:rPr lang="en-GB" b="1" dirty="0"/>
              <a:t>– Competence – </a:t>
            </a:r>
            <a:r>
              <a:rPr lang="en-GB" b="1" dirty="0" smtClean="0"/>
              <a:t>Relatedness</a:t>
            </a:r>
            <a:r>
              <a:rPr lang="cs-CZ" b="1" dirty="0" smtClean="0"/>
              <a:t>:</a:t>
            </a:r>
          </a:p>
          <a:p>
            <a:endParaRPr lang="cs-CZ" b="1" dirty="0"/>
          </a:p>
          <a:p>
            <a:pPr lvl="1"/>
            <a:r>
              <a:rPr lang="en-GB" dirty="0"/>
              <a:t>Many social entrepreneurs are recruited from people who run traditional, purely profit-oriented </a:t>
            </a:r>
            <a:r>
              <a:rPr lang="en-GB" dirty="0" smtClean="0"/>
              <a:t>businesses</a:t>
            </a:r>
            <a:endParaRPr lang="cs-CZ" dirty="0" smtClean="0"/>
          </a:p>
          <a:p>
            <a:pPr lvl="1"/>
            <a:endParaRPr lang="cs-CZ" b="1" dirty="0"/>
          </a:p>
          <a:p>
            <a:pPr lvl="1"/>
            <a:r>
              <a:rPr lang="en-GB" dirty="0"/>
              <a:t>Managing such profit-based companies is often a good experience, it can be more financially interesting, but over time, mental fatigue sets in and satisfaction from this activity is </a:t>
            </a:r>
            <a:r>
              <a:rPr lang="en-GB" dirty="0" smtClean="0"/>
              <a:t>lost</a:t>
            </a:r>
            <a:endParaRPr lang="cs-CZ" dirty="0" smtClean="0"/>
          </a:p>
          <a:p>
            <a:pPr lvl="1"/>
            <a:endParaRPr lang="cs-CZ" b="1" dirty="0"/>
          </a:p>
          <a:p>
            <a:pPr lvl="1"/>
            <a:r>
              <a:rPr lang="en-GB" dirty="0"/>
              <a:t>Social entrepreneurs </a:t>
            </a:r>
            <a:r>
              <a:rPr lang="en-GB" dirty="0" smtClean="0"/>
              <a:t>describe </a:t>
            </a:r>
            <a:r>
              <a:rPr lang="en-GB" dirty="0"/>
              <a:t>that social entrepreneurship brings greater satisfaction and leads to a feeling of happiness from fulfilling social goals</a:t>
            </a:r>
            <a:endParaRPr lang="cs-CZ" b="1" dirty="0"/>
          </a:p>
          <a:p>
            <a:endParaRPr lang="cs-CZ" dirty="0"/>
          </a:p>
        </p:txBody>
      </p:sp>
    </p:spTree>
    <p:extLst>
      <p:ext uri="{BB962C8B-B14F-4D97-AF65-F5344CB8AC3E}">
        <p14:creationId xmlns:p14="http://schemas.microsoft.com/office/powerpoint/2010/main" val="3987634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Motivation</a:t>
            </a:r>
            <a:r>
              <a:rPr lang="cs-CZ" dirty="0"/>
              <a:t> </a:t>
            </a:r>
            <a:r>
              <a:rPr lang="cs-CZ" dirty="0" err="1"/>
              <a:t>of</a:t>
            </a:r>
            <a:r>
              <a:rPr lang="cs-CZ" dirty="0"/>
              <a:t> Czech </a:t>
            </a:r>
            <a:r>
              <a:rPr lang="cs-CZ" dirty="0" err="1"/>
              <a:t>social</a:t>
            </a:r>
            <a:r>
              <a:rPr lang="cs-CZ" dirty="0"/>
              <a:t> </a:t>
            </a:r>
            <a:r>
              <a:rPr lang="cs-CZ" dirty="0" err="1"/>
              <a:t>entrepreneurs</a:t>
            </a:r>
            <a:endParaRPr lang="cs-CZ" dirty="0"/>
          </a:p>
        </p:txBody>
      </p:sp>
      <p:sp>
        <p:nvSpPr>
          <p:cNvPr id="3" name="Zástupný symbol pro obsah 2"/>
          <p:cNvSpPr>
            <a:spLocks noGrp="1"/>
          </p:cNvSpPr>
          <p:nvPr>
            <p:ph idx="1"/>
          </p:nvPr>
        </p:nvSpPr>
        <p:spPr/>
        <p:txBody>
          <a:bodyPr>
            <a:normAutofit fontScale="25000" lnSpcReduction="20000"/>
          </a:bodyPr>
          <a:lstStyle/>
          <a:p>
            <a:pPr marL="0" indent="0">
              <a:lnSpc>
                <a:spcPct val="110000"/>
              </a:lnSpc>
              <a:buNone/>
            </a:pPr>
            <a:r>
              <a:rPr lang="cs-CZ" sz="8000" b="1" dirty="0" err="1" smtClean="0"/>
              <a:t>Self-interest</a:t>
            </a:r>
            <a:r>
              <a:rPr lang="cs-CZ" sz="8000" b="1" dirty="0" smtClean="0"/>
              <a:t>:</a:t>
            </a:r>
            <a:endParaRPr lang="cs-CZ" sz="8000" b="1" dirty="0"/>
          </a:p>
          <a:p>
            <a:pPr marL="0" indent="0">
              <a:buNone/>
            </a:pPr>
            <a:endParaRPr lang="cs-CZ" sz="5000" dirty="0"/>
          </a:p>
          <a:p>
            <a:pPr lvl="1">
              <a:lnSpc>
                <a:spcPct val="110000"/>
              </a:lnSpc>
            </a:pPr>
            <a:r>
              <a:rPr lang="en-GB" sz="6200" dirty="0"/>
              <a:t>Several social entrepreneurs were motivated to enter social entrepreneurship by their financial gain</a:t>
            </a:r>
            <a:r>
              <a:rPr lang="cs-CZ" sz="6200" dirty="0"/>
              <a:t>: </a:t>
            </a:r>
          </a:p>
          <a:p>
            <a:pPr lvl="1">
              <a:lnSpc>
                <a:spcPct val="110000"/>
              </a:lnSpc>
            </a:pPr>
            <a:endParaRPr lang="cs-CZ" sz="6200" dirty="0"/>
          </a:p>
          <a:p>
            <a:pPr lvl="1">
              <a:lnSpc>
                <a:spcPct val="110000"/>
              </a:lnSpc>
            </a:pPr>
            <a:r>
              <a:rPr lang="en-GB" sz="6200" i="1" dirty="0" smtClean="0"/>
              <a:t>“</a:t>
            </a:r>
            <a:r>
              <a:rPr lang="cs-CZ" sz="6200" i="1" dirty="0" smtClean="0"/>
              <a:t>T</a:t>
            </a:r>
            <a:r>
              <a:rPr lang="en-GB" sz="6200" i="1" dirty="0" smtClean="0"/>
              <a:t>hanks </a:t>
            </a:r>
            <a:r>
              <a:rPr lang="en-GB" sz="6200" i="1" dirty="0"/>
              <a:t>to state subsidies, the total wage costs would be even lower than that of two healthy employees”</a:t>
            </a:r>
            <a:endParaRPr lang="cs-CZ" sz="6200" i="1" dirty="0"/>
          </a:p>
          <a:p>
            <a:pPr lvl="1">
              <a:lnSpc>
                <a:spcPct val="110000"/>
              </a:lnSpc>
            </a:pPr>
            <a:endParaRPr lang="cs-CZ" sz="6200" dirty="0"/>
          </a:p>
          <a:p>
            <a:pPr lvl="1">
              <a:lnSpc>
                <a:spcPct val="110000"/>
              </a:lnSpc>
            </a:pPr>
            <a:r>
              <a:rPr lang="cs-CZ" sz="6200" dirty="0" err="1"/>
              <a:t>E</a:t>
            </a:r>
            <a:r>
              <a:rPr lang="cs-CZ" sz="6200" dirty="0" err="1" smtClean="0"/>
              <a:t>ntrepreneur‘s</a:t>
            </a:r>
            <a:r>
              <a:rPr lang="cs-CZ" sz="6200" dirty="0" smtClean="0"/>
              <a:t> </a:t>
            </a:r>
            <a:r>
              <a:rPr lang="en-GB" sz="6200" dirty="0"/>
              <a:t>previous work </a:t>
            </a:r>
            <a:r>
              <a:rPr lang="en-GB" sz="6200" i="1" dirty="0"/>
              <a:t>“was poorly perceived by the public and with low salaries”</a:t>
            </a:r>
            <a:endParaRPr lang="cs-CZ" sz="6200" i="1" dirty="0"/>
          </a:p>
          <a:p>
            <a:endParaRPr lang="cs-CZ" dirty="0"/>
          </a:p>
          <a:p>
            <a:endParaRPr lang="cs-CZ" dirty="0"/>
          </a:p>
          <a:p>
            <a:pPr marL="0" indent="0">
              <a:buNone/>
            </a:pPr>
            <a:endParaRPr lang="cs-CZ" dirty="0" smtClean="0"/>
          </a:p>
          <a:p>
            <a:pPr marL="0" indent="0">
              <a:buNone/>
            </a:pPr>
            <a:r>
              <a:rPr lang="cs-CZ" dirty="0"/>
              <a:t>	</a:t>
            </a:r>
            <a:endParaRPr lang="cs-CZ" dirty="0" smtClean="0"/>
          </a:p>
          <a:p>
            <a:pPr marL="0" indent="0">
              <a:buNone/>
            </a:pPr>
            <a:endParaRPr lang="cs-CZ" dirty="0"/>
          </a:p>
          <a:p>
            <a:pPr marL="0" indent="0">
              <a:buNone/>
            </a:pPr>
            <a:r>
              <a:rPr lang="cs-CZ" dirty="0" smtClean="0"/>
              <a:t>	</a:t>
            </a:r>
            <a:endParaRPr lang="cs-CZ" dirty="0"/>
          </a:p>
        </p:txBody>
      </p:sp>
    </p:spTree>
    <p:extLst>
      <p:ext uri="{BB962C8B-B14F-4D97-AF65-F5344CB8AC3E}">
        <p14:creationId xmlns:p14="http://schemas.microsoft.com/office/powerpoint/2010/main" val="242912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Sources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a:t>Borzaga</a:t>
            </a:r>
            <a:r>
              <a:rPr lang="cs-CZ" dirty="0"/>
              <a:t>, C. et al. (2020). </a:t>
            </a:r>
            <a:r>
              <a:rPr lang="cs-CZ" dirty="0" err="1"/>
              <a:t>Social</a:t>
            </a:r>
            <a:r>
              <a:rPr lang="cs-CZ" dirty="0"/>
              <a:t> </a:t>
            </a:r>
            <a:r>
              <a:rPr lang="cs-CZ" dirty="0" err="1"/>
              <a:t>Enterprises</a:t>
            </a:r>
            <a:r>
              <a:rPr lang="cs-CZ" dirty="0"/>
              <a:t> and </a:t>
            </a:r>
            <a:r>
              <a:rPr lang="cs-CZ" dirty="0" err="1"/>
              <a:t>Their</a:t>
            </a:r>
            <a:r>
              <a:rPr lang="cs-CZ" dirty="0"/>
              <a:t> </a:t>
            </a:r>
            <a:r>
              <a:rPr lang="cs-CZ" dirty="0" err="1"/>
              <a:t>Ecosystems</a:t>
            </a:r>
            <a:r>
              <a:rPr lang="cs-CZ" dirty="0"/>
              <a:t> in </a:t>
            </a:r>
            <a:r>
              <a:rPr lang="cs-CZ" dirty="0" err="1"/>
              <a:t>Europe</a:t>
            </a:r>
            <a:r>
              <a:rPr lang="cs-CZ" dirty="0"/>
              <a:t>. </a:t>
            </a:r>
            <a:r>
              <a:rPr lang="cs-CZ" dirty="0" err="1"/>
              <a:t>European</a:t>
            </a:r>
            <a:r>
              <a:rPr lang="cs-CZ" dirty="0"/>
              <a:t> </a:t>
            </a:r>
            <a:r>
              <a:rPr lang="cs-CZ" dirty="0" err="1"/>
              <a:t>Commission</a:t>
            </a:r>
            <a:endParaRPr lang="cs-CZ" dirty="0"/>
          </a:p>
          <a:p>
            <a:endParaRPr lang="cs-CZ" dirty="0" smtClean="0"/>
          </a:p>
          <a:p>
            <a:r>
              <a:rPr lang="cs-CZ" dirty="0" err="1"/>
              <a:t>Defourny</a:t>
            </a:r>
            <a:r>
              <a:rPr lang="cs-CZ" dirty="0"/>
              <a:t>, J., </a:t>
            </a:r>
            <a:r>
              <a:rPr lang="cs-CZ" dirty="0" err="1"/>
              <a:t>Nyssens</a:t>
            </a:r>
            <a:r>
              <a:rPr lang="cs-CZ" dirty="0"/>
              <a:t>, M. (2012). </a:t>
            </a:r>
            <a:r>
              <a:rPr lang="en-US" dirty="0"/>
              <a:t>The EMES approach of social enterprise in a comparative perspective</a:t>
            </a:r>
            <a:r>
              <a:rPr lang="cs-CZ" dirty="0"/>
              <a:t>. EMES </a:t>
            </a:r>
            <a:r>
              <a:rPr lang="cs-CZ" dirty="0" err="1"/>
              <a:t>European</a:t>
            </a:r>
            <a:r>
              <a:rPr lang="cs-CZ" dirty="0"/>
              <a:t> </a:t>
            </a:r>
            <a:r>
              <a:rPr lang="cs-CZ" dirty="0" err="1"/>
              <a:t>Research</a:t>
            </a:r>
            <a:r>
              <a:rPr lang="cs-CZ" dirty="0"/>
              <a:t> Network</a:t>
            </a:r>
          </a:p>
          <a:p>
            <a:endParaRPr lang="cs-CZ" dirty="0" smtClean="0"/>
          </a:p>
          <a:p>
            <a:r>
              <a:rPr lang="en-US" dirty="0" err="1"/>
              <a:t>Pělucha</a:t>
            </a:r>
            <a:r>
              <a:rPr lang="en-US" dirty="0"/>
              <a:t>, M., </a:t>
            </a:r>
            <a:r>
              <a:rPr lang="en-US" dirty="0" err="1"/>
              <a:t>Kouřilová</a:t>
            </a:r>
            <a:r>
              <a:rPr lang="en-US" dirty="0"/>
              <a:t>, J. &amp; </a:t>
            </a:r>
            <a:r>
              <a:rPr lang="en-US" dirty="0" err="1"/>
              <a:t>Květoň</a:t>
            </a:r>
            <a:r>
              <a:rPr lang="en-US" dirty="0"/>
              <a:t>, V. (2017). </a:t>
            </a:r>
            <a:r>
              <a:rPr lang="en-GB" dirty="0"/>
              <a:t>Barriers of Social Entrepreneurship Development – A Case Study of the Czech Republic. </a:t>
            </a:r>
            <a:r>
              <a:rPr lang="en-GB" i="1" dirty="0"/>
              <a:t>Journal of Social Entrepreneurship</a:t>
            </a:r>
            <a:r>
              <a:rPr lang="en-GB" dirty="0"/>
              <a:t>, 8(2), 129–148</a:t>
            </a:r>
            <a:r>
              <a:rPr lang="en-GB" dirty="0" smtClean="0"/>
              <a:t>.</a:t>
            </a:r>
            <a:endParaRPr lang="cs-CZ" dirty="0" smtClean="0"/>
          </a:p>
          <a:p>
            <a:endParaRPr lang="cs-CZ" dirty="0"/>
          </a:p>
          <a:p>
            <a:r>
              <a:rPr lang="en-GB" dirty="0" err="1"/>
              <a:t>Fraňková</a:t>
            </a:r>
            <a:r>
              <a:rPr lang="en-GB" dirty="0"/>
              <a:t>, E. (2019). Social Enterprises and their Ecosystems in Europe. Country Report: Czech Republic. Available from: </a:t>
            </a:r>
            <a:r>
              <a:rPr lang="en-GB" u="sng" dirty="0">
                <a:hlinkClick r:id="rId2"/>
              </a:rPr>
              <a:t>https://www.euricse.eu/social-enterprises-and-their-ecosystems-in-europe-mapping-study</a:t>
            </a:r>
            <a:r>
              <a:rPr lang="en-GB" u="sng" dirty="0" smtClean="0">
                <a:hlinkClick r:id="rId2"/>
              </a:rPr>
              <a:t>/</a:t>
            </a:r>
            <a:endParaRPr lang="cs-CZ" u="sng" dirty="0" smtClean="0"/>
          </a:p>
          <a:p>
            <a:endParaRPr lang="cs-CZ" u="sng" dirty="0"/>
          </a:p>
          <a:p>
            <a:r>
              <a:rPr lang="cs-CZ" dirty="0" smtClean="0"/>
              <a:t>Sadílek, T., Kročil, O. </a:t>
            </a:r>
            <a:r>
              <a:rPr lang="en-US" dirty="0" smtClean="0"/>
              <a:t>&amp;</a:t>
            </a:r>
            <a:r>
              <a:rPr lang="cs-CZ" dirty="0" smtClean="0"/>
              <a:t> Müller, M. (2022). </a:t>
            </a:r>
            <a:r>
              <a:rPr lang="fr-FR" dirty="0"/>
              <a:t>What Motivates Czech Social Entrepreneurs? </a:t>
            </a:r>
            <a:r>
              <a:rPr lang="en-GB" dirty="0"/>
              <a:t>A Qualitative Study from an Unfavourable Social Entrepreneurship </a:t>
            </a:r>
            <a:r>
              <a:rPr lang="en-GB" dirty="0" err="1" smtClean="0"/>
              <a:t>Environmen</a:t>
            </a:r>
            <a:r>
              <a:rPr lang="cs-CZ" dirty="0" smtClean="0"/>
              <a:t>t. </a:t>
            </a:r>
            <a:r>
              <a:rPr lang="cs-CZ" dirty="0" err="1" smtClean="0"/>
              <a:t>Nonprofit</a:t>
            </a:r>
            <a:r>
              <a:rPr lang="cs-CZ" dirty="0" smtClean="0"/>
              <a:t> Management </a:t>
            </a:r>
            <a:r>
              <a:rPr lang="en-US" dirty="0"/>
              <a:t>&amp;</a:t>
            </a:r>
            <a:r>
              <a:rPr lang="cs-CZ" dirty="0" smtClean="0"/>
              <a:t> </a:t>
            </a:r>
            <a:r>
              <a:rPr lang="cs-CZ" dirty="0" err="1" smtClean="0"/>
              <a:t>Leadership</a:t>
            </a:r>
            <a:r>
              <a:rPr lang="cs-CZ" dirty="0" smtClean="0"/>
              <a:t>. In </a:t>
            </a:r>
            <a:r>
              <a:rPr lang="cs-CZ" dirty="0" err="1" smtClean="0"/>
              <a:t>press</a:t>
            </a:r>
            <a:r>
              <a:rPr lang="cs-CZ" dirty="0" smtClean="0"/>
              <a:t>.</a:t>
            </a:r>
            <a:endParaRPr lang="cs-CZ" dirty="0"/>
          </a:p>
        </p:txBody>
      </p:sp>
    </p:spTree>
    <p:extLst>
      <p:ext uri="{BB962C8B-B14F-4D97-AF65-F5344CB8AC3E}">
        <p14:creationId xmlns:p14="http://schemas.microsoft.com/office/powerpoint/2010/main" val="118311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Discussion</a:t>
            </a:r>
            <a:endParaRPr lang="cs-CZ" dirty="0"/>
          </a:p>
        </p:txBody>
      </p:sp>
      <p:sp>
        <p:nvSpPr>
          <p:cNvPr id="3" name="Zástupný symbol pro obsah 2"/>
          <p:cNvSpPr>
            <a:spLocks noGrp="1"/>
          </p:cNvSpPr>
          <p:nvPr>
            <p:ph idx="1"/>
          </p:nvPr>
        </p:nvSpPr>
        <p:spPr/>
        <p:txBody>
          <a:bodyPr/>
          <a:lstStyle/>
          <a:p>
            <a:r>
              <a:rPr lang="en-US" dirty="0"/>
              <a:t>How do the barriers to the development of social entrepreneurship in Macedonia differ from those in the Czech Republic</a:t>
            </a:r>
            <a:r>
              <a:rPr lang="en-US" dirty="0" smtClean="0"/>
              <a:t>?</a:t>
            </a:r>
            <a:endParaRPr lang="cs-CZ" dirty="0" smtClean="0"/>
          </a:p>
          <a:p>
            <a:endParaRPr lang="cs-CZ" dirty="0"/>
          </a:p>
          <a:p>
            <a:r>
              <a:rPr lang="en-US" dirty="0"/>
              <a:t>Is the conceptualization of social entrepreneurship in Macedonia similar or different in comparison with the Czech conceptualization?</a:t>
            </a:r>
          </a:p>
          <a:p>
            <a:endParaRPr lang="cs-CZ" dirty="0" smtClean="0"/>
          </a:p>
          <a:p>
            <a:r>
              <a:rPr lang="en-US" dirty="0"/>
              <a:t>What is the profile of a typical social entrepreneur in Macedonia?</a:t>
            </a:r>
          </a:p>
          <a:p>
            <a:endParaRPr lang="en-US" dirty="0"/>
          </a:p>
        </p:txBody>
      </p:sp>
    </p:spTree>
    <p:extLst>
      <p:ext uri="{BB962C8B-B14F-4D97-AF65-F5344CB8AC3E}">
        <p14:creationId xmlns:p14="http://schemas.microsoft.com/office/powerpoint/2010/main" val="252587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Roots</a:t>
            </a:r>
            <a:r>
              <a:rPr lang="cs-CZ" dirty="0" smtClean="0"/>
              <a:t> </a:t>
            </a:r>
            <a:r>
              <a:rPr lang="cs-CZ" dirty="0" err="1" smtClean="0"/>
              <a:t>of</a:t>
            </a:r>
            <a:r>
              <a:rPr lang="cs-CZ" dirty="0" smtClean="0"/>
              <a:t> </a:t>
            </a:r>
            <a:r>
              <a:rPr lang="cs-CZ" dirty="0" err="1" smtClean="0"/>
              <a:t>social</a:t>
            </a:r>
            <a:r>
              <a:rPr lang="cs-CZ" dirty="0" smtClean="0"/>
              <a:t> </a:t>
            </a:r>
            <a:r>
              <a:rPr lang="cs-CZ" dirty="0" err="1" smtClean="0"/>
              <a:t>entrepreneurship</a:t>
            </a:r>
            <a:r>
              <a:rPr lang="cs-CZ" dirty="0" smtClean="0"/>
              <a:t> in </a:t>
            </a:r>
            <a:r>
              <a:rPr lang="cs-CZ" dirty="0" err="1" smtClean="0"/>
              <a:t>the</a:t>
            </a:r>
            <a:r>
              <a:rPr lang="cs-CZ" dirty="0" smtClean="0"/>
              <a:t> Czech Republic</a:t>
            </a:r>
            <a:endParaRPr lang="cs-CZ" dirty="0"/>
          </a:p>
        </p:txBody>
      </p:sp>
      <p:sp>
        <p:nvSpPr>
          <p:cNvPr id="3" name="Zástupný symbol pro obsah 2"/>
          <p:cNvSpPr>
            <a:spLocks noGrp="1"/>
          </p:cNvSpPr>
          <p:nvPr>
            <p:ph idx="1"/>
          </p:nvPr>
        </p:nvSpPr>
        <p:spPr>
          <a:xfrm>
            <a:off x="720000" y="2660822"/>
            <a:ext cx="7560000" cy="3698414"/>
          </a:xfrm>
        </p:spPr>
        <p:txBody>
          <a:bodyPr/>
          <a:lstStyle/>
          <a:p>
            <a:r>
              <a:rPr lang="en-US" dirty="0"/>
              <a:t>Solidarity and collectivistic values were present in the philanthropic, associative and cooperative tradition prior to transition to a market </a:t>
            </a:r>
            <a:r>
              <a:rPr lang="en-US" dirty="0" smtClean="0"/>
              <a:t>economy</a:t>
            </a:r>
            <a:endParaRPr lang="cs-CZ" dirty="0" smtClean="0"/>
          </a:p>
          <a:p>
            <a:endParaRPr lang="cs-CZ" dirty="0"/>
          </a:p>
          <a:p>
            <a:r>
              <a:rPr lang="cs-CZ" dirty="0" smtClean="0"/>
              <a:t>T</a:t>
            </a:r>
            <a:r>
              <a:rPr lang="en-US" dirty="0" smtClean="0"/>
              <a:t>hey </a:t>
            </a:r>
            <a:r>
              <a:rPr lang="en-US" dirty="0"/>
              <a:t>were suppressed under communist regimes and, following transition, suffered from the absence of an institutional framework, which had been severely weakened over the </a:t>
            </a:r>
            <a:r>
              <a:rPr lang="en-US" dirty="0" smtClean="0"/>
              <a:t>years</a:t>
            </a:r>
            <a:endParaRPr lang="cs-CZ" dirty="0" smtClean="0"/>
          </a:p>
          <a:p>
            <a:endParaRPr lang="cs-CZ" dirty="0"/>
          </a:p>
          <a:p>
            <a:r>
              <a:rPr lang="en-US" dirty="0"/>
              <a:t>Interest in defining the social economy and its actors has been apparent since the early 2000s</a:t>
            </a:r>
            <a:endParaRPr lang="cs-CZ" dirty="0"/>
          </a:p>
        </p:txBody>
      </p:sp>
    </p:spTree>
    <p:extLst>
      <p:ext uri="{BB962C8B-B14F-4D97-AF65-F5344CB8AC3E}">
        <p14:creationId xmlns:p14="http://schemas.microsoft.com/office/powerpoint/2010/main" val="1361156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Current</a:t>
            </a:r>
            <a:r>
              <a:rPr lang="cs-CZ" dirty="0" smtClean="0"/>
              <a:t> </a:t>
            </a:r>
            <a:r>
              <a:rPr lang="cs-CZ" dirty="0" err="1" smtClean="0"/>
              <a:t>development</a:t>
            </a:r>
            <a:r>
              <a:rPr lang="cs-CZ" dirty="0" smtClean="0"/>
              <a:t> </a:t>
            </a:r>
            <a:r>
              <a:rPr lang="cs-CZ" dirty="0" err="1" smtClean="0"/>
              <a:t>of</a:t>
            </a:r>
            <a:r>
              <a:rPr lang="cs-CZ" dirty="0" smtClean="0"/>
              <a:t> </a:t>
            </a:r>
            <a:r>
              <a:rPr lang="cs-CZ" dirty="0" err="1" smtClean="0"/>
              <a:t>social</a:t>
            </a:r>
            <a:r>
              <a:rPr lang="cs-CZ" dirty="0" smtClean="0"/>
              <a:t> </a:t>
            </a:r>
            <a:r>
              <a:rPr lang="cs-CZ" dirty="0" err="1" smtClean="0"/>
              <a:t>entrepreneurship</a:t>
            </a:r>
            <a:r>
              <a:rPr lang="cs-CZ" dirty="0" smtClean="0"/>
              <a:t> in </a:t>
            </a:r>
            <a:r>
              <a:rPr lang="cs-CZ" dirty="0" err="1" smtClean="0"/>
              <a:t>the</a:t>
            </a:r>
            <a:r>
              <a:rPr lang="cs-CZ" dirty="0" smtClean="0"/>
              <a:t> Czech Republic</a:t>
            </a:r>
            <a:endParaRPr lang="cs-CZ" dirty="0"/>
          </a:p>
        </p:txBody>
      </p:sp>
      <p:sp>
        <p:nvSpPr>
          <p:cNvPr id="3" name="Zástupný symbol pro obsah 2"/>
          <p:cNvSpPr>
            <a:spLocks noGrp="1"/>
          </p:cNvSpPr>
          <p:nvPr>
            <p:ph idx="1"/>
          </p:nvPr>
        </p:nvSpPr>
        <p:spPr/>
        <p:txBody>
          <a:bodyPr>
            <a:normAutofit lnSpcReduction="10000"/>
          </a:bodyPr>
          <a:lstStyle/>
          <a:p>
            <a:endParaRPr lang="cs-CZ" dirty="0" smtClean="0"/>
          </a:p>
          <a:p>
            <a:r>
              <a:rPr lang="en-GB" dirty="0"/>
              <a:t>Unlike in other European countries, social entrepreneurship has still not been included in Czech legislation and the Czech Republic lacks a specific strategy for the development of social </a:t>
            </a:r>
            <a:r>
              <a:rPr lang="en-GB" dirty="0" smtClean="0"/>
              <a:t>entrepreneurship</a:t>
            </a:r>
            <a:endParaRPr lang="cs-CZ" dirty="0" smtClean="0"/>
          </a:p>
          <a:p>
            <a:endParaRPr lang="cs-CZ" dirty="0"/>
          </a:p>
          <a:p>
            <a:r>
              <a:rPr lang="en-GB" dirty="0"/>
              <a:t>According to the directory of social enterprises managed by the Ministry of </a:t>
            </a:r>
            <a:r>
              <a:rPr lang="en-GB" dirty="0" err="1"/>
              <a:t>Labor</a:t>
            </a:r>
            <a:r>
              <a:rPr lang="en-GB" dirty="0"/>
              <a:t> and Social Affairs (2021), there are currently </a:t>
            </a:r>
            <a:r>
              <a:rPr lang="en-GB" dirty="0" smtClean="0"/>
              <a:t>17</a:t>
            </a:r>
            <a:r>
              <a:rPr lang="cs-CZ" dirty="0" smtClean="0"/>
              <a:t>7</a:t>
            </a:r>
            <a:r>
              <a:rPr lang="en-GB" dirty="0" smtClean="0"/>
              <a:t> </a:t>
            </a:r>
            <a:r>
              <a:rPr lang="en-GB" dirty="0"/>
              <a:t>social enterprises operating in the Czech </a:t>
            </a:r>
            <a:r>
              <a:rPr lang="en-GB" dirty="0" smtClean="0"/>
              <a:t>Republic</a:t>
            </a:r>
            <a:endParaRPr lang="cs-CZ" dirty="0" smtClean="0"/>
          </a:p>
          <a:p>
            <a:endParaRPr lang="cs-CZ" dirty="0"/>
          </a:p>
          <a:p>
            <a:r>
              <a:rPr lang="en-GB" dirty="0"/>
              <a:t>Because there is no legal register of social enterprises, the directory is currently the only source providing an overview of the number and location of Czech social enterprises </a:t>
            </a:r>
            <a:endParaRPr lang="cs-CZ" dirty="0"/>
          </a:p>
        </p:txBody>
      </p:sp>
    </p:spTree>
    <p:extLst>
      <p:ext uri="{BB962C8B-B14F-4D97-AF65-F5344CB8AC3E}">
        <p14:creationId xmlns:p14="http://schemas.microsoft.com/office/powerpoint/2010/main" val="3828648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Current</a:t>
            </a:r>
            <a:r>
              <a:rPr lang="cs-CZ" dirty="0"/>
              <a:t> </a:t>
            </a:r>
            <a:r>
              <a:rPr lang="cs-CZ" dirty="0" err="1"/>
              <a:t>development</a:t>
            </a:r>
            <a:r>
              <a:rPr lang="cs-CZ" dirty="0"/>
              <a:t> </a:t>
            </a:r>
            <a:r>
              <a:rPr lang="cs-CZ" dirty="0" err="1"/>
              <a:t>of</a:t>
            </a:r>
            <a:r>
              <a:rPr lang="cs-CZ" dirty="0"/>
              <a:t> </a:t>
            </a:r>
            <a:r>
              <a:rPr lang="cs-CZ" dirty="0" err="1"/>
              <a:t>social</a:t>
            </a:r>
            <a:r>
              <a:rPr lang="cs-CZ" dirty="0"/>
              <a:t> </a:t>
            </a:r>
            <a:r>
              <a:rPr lang="cs-CZ" dirty="0" err="1"/>
              <a:t>entrepreneurship</a:t>
            </a:r>
            <a:r>
              <a:rPr lang="cs-CZ" dirty="0"/>
              <a:t> in </a:t>
            </a:r>
            <a:r>
              <a:rPr lang="cs-CZ" dirty="0" err="1"/>
              <a:t>the</a:t>
            </a:r>
            <a:r>
              <a:rPr lang="cs-CZ" dirty="0"/>
              <a:t> Czech Republic</a:t>
            </a:r>
          </a:p>
        </p:txBody>
      </p:sp>
      <p:sp>
        <p:nvSpPr>
          <p:cNvPr id="3" name="Zástupný symbol pro obsah 2"/>
          <p:cNvSpPr>
            <a:spLocks noGrp="1"/>
          </p:cNvSpPr>
          <p:nvPr>
            <p:ph idx="1"/>
          </p:nvPr>
        </p:nvSpPr>
        <p:spPr/>
        <p:txBody>
          <a:bodyPr>
            <a:normAutofit lnSpcReduction="10000"/>
          </a:bodyPr>
          <a:lstStyle/>
          <a:p>
            <a:endParaRPr lang="cs-CZ" dirty="0" smtClean="0"/>
          </a:p>
          <a:p>
            <a:r>
              <a:rPr lang="cs-CZ" dirty="0" smtClean="0"/>
              <a:t>Profile </a:t>
            </a:r>
            <a:r>
              <a:rPr lang="cs-CZ" dirty="0" err="1" smtClean="0"/>
              <a:t>of</a:t>
            </a:r>
            <a:r>
              <a:rPr lang="cs-CZ" dirty="0" smtClean="0"/>
              <a:t> Czech SE:</a:t>
            </a:r>
          </a:p>
          <a:p>
            <a:endParaRPr lang="cs-CZ" dirty="0"/>
          </a:p>
          <a:p>
            <a:pPr lvl="1"/>
            <a:r>
              <a:rPr lang="cs-CZ" dirty="0" err="1" smtClean="0"/>
              <a:t>Mostly</a:t>
            </a:r>
            <a:r>
              <a:rPr lang="cs-CZ" dirty="0" smtClean="0"/>
              <a:t> WISE (95 %) – </a:t>
            </a:r>
            <a:r>
              <a:rPr lang="cs-CZ" dirty="0" err="1" smtClean="0"/>
              <a:t>people</a:t>
            </a:r>
            <a:r>
              <a:rPr lang="cs-CZ" dirty="0" smtClean="0"/>
              <a:t> </a:t>
            </a:r>
            <a:r>
              <a:rPr lang="cs-CZ" dirty="0" err="1" smtClean="0"/>
              <a:t>with</a:t>
            </a:r>
            <a:r>
              <a:rPr lang="cs-CZ" dirty="0" smtClean="0"/>
              <a:t> </a:t>
            </a:r>
            <a:r>
              <a:rPr lang="cs-CZ" dirty="0" err="1" smtClean="0"/>
              <a:t>disabilities</a:t>
            </a:r>
            <a:endParaRPr lang="cs-CZ" dirty="0" smtClean="0"/>
          </a:p>
          <a:p>
            <a:pPr lvl="1"/>
            <a:endParaRPr lang="cs-CZ" dirty="0"/>
          </a:p>
          <a:p>
            <a:pPr lvl="1"/>
            <a:r>
              <a:rPr lang="en-GB" dirty="0"/>
              <a:t>Compared to other groups of people disadvantaged in the labour market, the employment of people with disabilities receives in the national legislation more </a:t>
            </a:r>
            <a:r>
              <a:rPr lang="en-GB" dirty="0" smtClean="0"/>
              <a:t>attention</a:t>
            </a:r>
            <a:r>
              <a:rPr lang="cs-CZ" dirty="0" smtClean="0"/>
              <a:t> - </a:t>
            </a:r>
            <a:r>
              <a:rPr lang="en-GB" dirty="0"/>
              <a:t>reasons for the orientation of Czech WISE towards the integration of people with disabilities</a:t>
            </a:r>
            <a:endParaRPr lang="cs-CZ" dirty="0" smtClean="0"/>
          </a:p>
          <a:p>
            <a:pPr lvl="1"/>
            <a:endParaRPr lang="cs-CZ" dirty="0"/>
          </a:p>
          <a:p>
            <a:pPr lvl="1"/>
            <a:r>
              <a:rPr lang="cs-CZ" dirty="0"/>
              <a:t>O</a:t>
            </a:r>
            <a:r>
              <a:rPr lang="en-GB" dirty="0" err="1" smtClean="0"/>
              <a:t>perate</a:t>
            </a:r>
            <a:r>
              <a:rPr lang="en-GB" dirty="0" smtClean="0"/>
              <a:t> </a:t>
            </a:r>
            <a:r>
              <a:rPr lang="en-GB" dirty="0"/>
              <a:t>mainly in the areas of food processing, gastronomy and maintenance </a:t>
            </a:r>
            <a:r>
              <a:rPr lang="en-GB" dirty="0" smtClean="0"/>
              <a:t>work</a:t>
            </a:r>
            <a:endParaRPr lang="cs-CZ" dirty="0" smtClean="0"/>
          </a:p>
          <a:p>
            <a:pPr lvl="1"/>
            <a:endParaRPr lang="cs-CZ" dirty="0"/>
          </a:p>
          <a:p>
            <a:pPr lvl="1"/>
            <a:r>
              <a:rPr lang="en-GB" dirty="0"/>
              <a:t>In terms of size, these are mostly micro and small enterprises</a:t>
            </a:r>
            <a:endParaRPr lang="cs-CZ" dirty="0" smtClean="0"/>
          </a:p>
          <a:p>
            <a:pPr lvl="1"/>
            <a:endParaRPr lang="cs-CZ" dirty="0"/>
          </a:p>
          <a:p>
            <a:pPr lvl="1"/>
            <a:endParaRPr lang="cs-CZ" dirty="0" smtClean="0"/>
          </a:p>
          <a:p>
            <a:pPr lvl="1"/>
            <a:endParaRPr lang="cs-CZ" dirty="0"/>
          </a:p>
          <a:p>
            <a:pPr lvl="1"/>
            <a:endParaRPr lang="cs-CZ" dirty="0" smtClean="0"/>
          </a:p>
          <a:p>
            <a:endParaRPr lang="cs-CZ" dirty="0"/>
          </a:p>
          <a:p>
            <a:endParaRPr lang="cs-CZ" dirty="0"/>
          </a:p>
        </p:txBody>
      </p:sp>
    </p:spTree>
    <p:extLst>
      <p:ext uri="{BB962C8B-B14F-4D97-AF65-F5344CB8AC3E}">
        <p14:creationId xmlns:p14="http://schemas.microsoft.com/office/powerpoint/2010/main" val="2316979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Current</a:t>
            </a:r>
            <a:r>
              <a:rPr lang="cs-CZ" dirty="0"/>
              <a:t> </a:t>
            </a:r>
            <a:r>
              <a:rPr lang="cs-CZ" dirty="0" err="1"/>
              <a:t>development</a:t>
            </a:r>
            <a:r>
              <a:rPr lang="cs-CZ" dirty="0"/>
              <a:t> </a:t>
            </a:r>
            <a:r>
              <a:rPr lang="cs-CZ" dirty="0" err="1"/>
              <a:t>of</a:t>
            </a:r>
            <a:r>
              <a:rPr lang="cs-CZ" dirty="0"/>
              <a:t> </a:t>
            </a:r>
            <a:r>
              <a:rPr lang="cs-CZ" dirty="0" err="1"/>
              <a:t>social</a:t>
            </a:r>
            <a:r>
              <a:rPr lang="cs-CZ" dirty="0"/>
              <a:t> </a:t>
            </a:r>
            <a:r>
              <a:rPr lang="cs-CZ" dirty="0" err="1"/>
              <a:t>entrepreneurship</a:t>
            </a:r>
            <a:r>
              <a:rPr lang="cs-CZ" dirty="0"/>
              <a:t> in </a:t>
            </a:r>
            <a:r>
              <a:rPr lang="cs-CZ" dirty="0" err="1"/>
              <a:t>the</a:t>
            </a:r>
            <a:r>
              <a:rPr lang="cs-CZ" dirty="0"/>
              <a:t> Czech Republic</a:t>
            </a:r>
          </a:p>
        </p:txBody>
      </p:sp>
      <p:sp>
        <p:nvSpPr>
          <p:cNvPr id="3" name="Zástupný symbol pro obsah 2"/>
          <p:cNvSpPr>
            <a:spLocks noGrp="1"/>
          </p:cNvSpPr>
          <p:nvPr>
            <p:ph idx="1"/>
          </p:nvPr>
        </p:nvSpPr>
        <p:spPr/>
        <p:txBody>
          <a:bodyPr/>
          <a:lstStyle/>
          <a:p>
            <a:r>
              <a:rPr lang="cs-CZ" dirty="0" smtClean="0"/>
              <a:t>EMES </a:t>
            </a:r>
            <a:r>
              <a:rPr lang="cs-CZ" dirty="0" err="1" smtClean="0"/>
              <a:t>approach</a:t>
            </a:r>
            <a:r>
              <a:rPr lang="cs-CZ" dirty="0" smtClean="0"/>
              <a:t>:</a:t>
            </a:r>
          </a:p>
          <a:p>
            <a:endParaRPr lang="cs-CZ" dirty="0"/>
          </a:p>
          <a:p>
            <a:pPr lvl="1"/>
            <a:r>
              <a:rPr lang="cs-CZ" dirty="0" err="1"/>
              <a:t>About</a:t>
            </a:r>
            <a:r>
              <a:rPr lang="cs-CZ" dirty="0"/>
              <a:t> EMES: </a:t>
            </a:r>
            <a:r>
              <a:rPr lang="en-US" dirty="0"/>
              <a:t>a research network of university research centers and individual researchers on social </a:t>
            </a:r>
            <a:r>
              <a:rPr lang="en-US" dirty="0" err="1" smtClean="0"/>
              <a:t>ent</a:t>
            </a:r>
            <a:r>
              <a:rPr lang="cs-CZ" dirty="0" err="1" smtClean="0"/>
              <a:t>repreneurship</a:t>
            </a:r>
            <a:endParaRPr lang="cs-CZ" dirty="0"/>
          </a:p>
          <a:p>
            <a:pPr lvl="1"/>
            <a:endParaRPr lang="cs-CZ" dirty="0" smtClean="0"/>
          </a:p>
          <a:p>
            <a:pPr lvl="1"/>
            <a:r>
              <a:rPr lang="cs-CZ" dirty="0"/>
              <a:t>EMES </a:t>
            </a:r>
            <a:r>
              <a:rPr lang="cs-CZ" dirty="0" err="1"/>
              <a:t>a</a:t>
            </a:r>
            <a:r>
              <a:rPr lang="cs-CZ" dirty="0" err="1" smtClean="0"/>
              <a:t>pprochas</a:t>
            </a:r>
            <a:r>
              <a:rPr lang="cs-CZ" dirty="0" smtClean="0"/>
              <a:t> </a:t>
            </a:r>
            <a:r>
              <a:rPr lang="cs-CZ" dirty="0"/>
              <a:t>to SE – 3 </a:t>
            </a:r>
            <a:r>
              <a:rPr lang="cs-CZ" dirty="0" err="1"/>
              <a:t>dimensions</a:t>
            </a:r>
            <a:r>
              <a:rPr lang="cs-CZ" dirty="0"/>
              <a:t> (</a:t>
            </a:r>
            <a:r>
              <a:rPr lang="cs-CZ" dirty="0" err="1"/>
              <a:t>Defourny</a:t>
            </a:r>
            <a:r>
              <a:rPr lang="cs-CZ" dirty="0"/>
              <a:t>, </a:t>
            </a:r>
            <a:r>
              <a:rPr lang="cs-CZ" dirty="0" err="1"/>
              <a:t>Nyssens</a:t>
            </a:r>
            <a:r>
              <a:rPr lang="cs-CZ" dirty="0"/>
              <a:t>, 2012):</a:t>
            </a:r>
          </a:p>
          <a:p>
            <a:pPr lvl="1"/>
            <a:endParaRPr lang="cs-CZ" dirty="0"/>
          </a:p>
          <a:p>
            <a:pPr lvl="2"/>
            <a:r>
              <a:rPr lang="cs-CZ" dirty="0" err="1"/>
              <a:t>Economic</a:t>
            </a:r>
            <a:r>
              <a:rPr lang="cs-CZ" dirty="0"/>
              <a:t> and </a:t>
            </a:r>
            <a:r>
              <a:rPr lang="cs-CZ" dirty="0" err="1"/>
              <a:t>Entrepreneurial</a:t>
            </a:r>
            <a:r>
              <a:rPr lang="cs-CZ" dirty="0"/>
              <a:t> </a:t>
            </a:r>
            <a:r>
              <a:rPr lang="cs-CZ" dirty="0" err="1"/>
              <a:t>Dimension</a:t>
            </a:r>
            <a:endParaRPr lang="cs-CZ" dirty="0"/>
          </a:p>
          <a:p>
            <a:pPr lvl="2"/>
            <a:r>
              <a:rPr lang="cs-CZ" dirty="0" err="1"/>
              <a:t>Social</a:t>
            </a:r>
            <a:r>
              <a:rPr lang="cs-CZ" dirty="0"/>
              <a:t> </a:t>
            </a:r>
            <a:r>
              <a:rPr lang="cs-CZ" dirty="0" err="1"/>
              <a:t>Dimension</a:t>
            </a:r>
            <a:endParaRPr lang="cs-CZ" dirty="0"/>
          </a:p>
          <a:p>
            <a:pPr lvl="2"/>
            <a:r>
              <a:rPr lang="cs-CZ" dirty="0" err="1"/>
              <a:t>Participatory</a:t>
            </a:r>
            <a:r>
              <a:rPr lang="cs-CZ" dirty="0"/>
              <a:t> </a:t>
            </a:r>
            <a:r>
              <a:rPr lang="cs-CZ" dirty="0" err="1"/>
              <a:t>Governance</a:t>
            </a:r>
            <a:r>
              <a:rPr lang="cs-CZ" dirty="0"/>
              <a:t> </a:t>
            </a:r>
            <a:r>
              <a:rPr lang="cs-CZ" dirty="0" err="1" smtClean="0"/>
              <a:t>Dimension</a:t>
            </a:r>
            <a:endParaRPr lang="cs-CZ" dirty="0" smtClean="0"/>
          </a:p>
          <a:p>
            <a:pPr lvl="2"/>
            <a:endParaRPr lang="cs-CZ" dirty="0"/>
          </a:p>
          <a:p>
            <a:pPr lvl="1"/>
            <a:r>
              <a:rPr lang="cs-CZ" dirty="0"/>
              <a:t>EMES </a:t>
            </a:r>
            <a:r>
              <a:rPr lang="cs-CZ" dirty="0" err="1"/>
              <a:t>approach</a:t>
            </a:r>
            <a:r>
              <a:rPr lang="cs-CZ" dirty="0"/>
              <a:t> </a:t>
            </a:r>
            <a:r>
              <a:rPr lang="cs-CZ" dirty="0" err="1"/>
              <a:t>implemented</a:t>
            </a:r>
            <a:r>
              <a:rPr lang="cs-CZ" dirty="0"/>
              <a:t> by TESSEA (</a:t>
            </a:r>
            <a:r>
              <a:rPr lang="cs-CZ" dirty="0" err="1"/>
              <a:t>an</a:t>
            </a:r>
            <a:r>
              <a:rPr lang="cs-CZ" dirty="0"/>
              <a:t> </a:t>
            </a:r>
            <a:r>
              <a:rPr lang="cs-CZ" dirty="0" err="1"/>
              <a:t>umbrella</a:t>
            </a:r>
            <a:r>
              <a:rPr lang="cs-CZ" dirty="0"/>
              <a:t> </a:t>
            </a:r>
            <a:r>
              <a:rPr lang="cs-CZ" dirty="0" err="1"/>
              <a:t>organization</a:t>
            </a:r>
            <a:r>
              <a:rPr lang="cs-CZ" dirty="0"/>
              <a:t> </a:t>
            </a:r>
            <a:r>
              <a:rPr lang="cs-CZ" dirty="0" err="1"/>
              <a:t>for</a:t>
            </a:r>
            <a:r>
              <a:rPr lang="cs-CZ" dirty="0"/>
              <a:t> Czech </a:t>
            </a:r>
            <a:r>
              <a:rPr lang="cs-CZ" dirty="0" err="1"/>
              <a:t>social</a:t>
            </a:r>
            <a:r>
              <a:rPr lang="cs-CZ" dirty="0"/>
              <a:t> </a:t>
            </a:r>
            <a:r>
              <a:rPr lang="cs-CZ" dirty="0" err="1"/>
              <a:t>enterprises</a:t>
            </a:r>
            <a:r>
              <a:rPr lang="cs-CZ" dirty="0"/>
              <a:t>)</a:t>
            </a:r>
          </a:p>
          <a:p>
            <a:pPr lvl="1"/>
            <a:endParaRPr lang="cs-CZ" dirty="0"/>
          </a:p>
        </p:txBody>
      </p:sp>
    </p:spTree>
    <p:extLst>
      <p:ext uri="{BB962C8B-B14F-4D97-AF65-F5344CB8AC3E}">
        <p14:creationId xmlns:p14="http://schemas.microsoft.com/office/powerpoint/2010/main" val="841732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Barriers</a:t>
            </a:r>
            <a:r>
              <a:rPr lang="cs-CZ" dirty="0" smtClean="0"/>
              <a:t> to </a:t>
            </a:r>
            <a:r>
              <a:rPr lang="cs-CZ" dirty="0" err="1" smtClean="0"/>
              <a:t>the</a:t>
            </a:r>
            <a:r>
              <a:rPr lang="cs-CZ" dirty="0" smtClean="0"/>
              <a:t> </a:t>
            </a:r>
            <a:r>
              <a:rPr lang="cs-CZ" dirty="0" err="1" smtClean="0"/>
              <a:t>development</a:t>
            </a:r>
            <a:r>
              <a:rPr lang="cs-CZ" dirty="0" smtClean="0"/>
              <a:t> </a:t>
            </a:r>
            <a:r>
              <a:rPr lang="cs-CZ" dirty="0" err="1" smtClean="0"/>
              <a:t>of</a:t>
            </a:r>
            <a:r>
              <a:rPr lang="cs-CZ" dirty="0" smtClean="0"/>
              <a:t> Czech SE</a:t>
            </a:r>
            <a:endParaRPr lang="cs-CZ" dirty="0"/>
          </a:p>
        </p:txBody>
      </p:sp>
      <p:sp>
        <p:nvSpPr>
          <p:cNvPr id="3" name="Zástupný symbol pro obsah 2"/>
          <p:cNvSpPr>
            <a:spLocks noGrp="1"/>
          </p:cNvSpPr>
          <p:nvPr>
            <p:ph idx="1"/>
          </p:nvPr>
        </p:nvSpPr>
        <p:spPr/>
        <p:txBody>
          <a:bodyPr/>
          <a:lstStyle/>
          <a:p>
            <a:r>
              <a:rPr lang="cs-CZ" dirty="0"/>
              <a:t>T</a:t>
            </a:r>
            <a:r>
              <a:rPr lang="en-GB" dirty="0" smtClean="0"/>
              <a:t>he </a:t>
            </a:r>
            <a:r>
              <a:rPr lang="en-GB" dirty="0"/>
              <a:t>lack of legislation and systemic support from the </a:t>
            </a:r>
            <a:r>
              <a:rPr lang="en-GB" dirty="0" smtClean="0"/>
              <a:t>state</a:t>
            </a:r>
            <a:endParaRPr lang="cs-CZ" dirty="0" smtClean="0"/>
          </a:p>
          <a:p>
            <a:endParaRPr lang="cs-CZ" dirty="0"/>
          </a:p>
          <a:p>
            <a:r>
              <a:rPr lang="cs-CZ" dirty="0"/>
              <a:t>T</a:t>
            </a:r>
            <a:r>
              <a:rPr lang="en-GB" dirty="0" smtClean="0"/>
              <a:t>he </a:t>
            </a:r>
            <a:r>
              <a:rPr lang="en-GB" dirty="0"/>
              <a:t>low civic engagement in the Czech </a:t>
            </a:r>
            <a:r>
              <a:rPr lang="en-GB" dirty="0" smtClean="0"/>
              <a:t>Republic</a:t>
            </a:r>
            <a:endParaRPr lang="cs-CZ" dirty="0" smtClean="0"/>
          </a:p>
          <a:p>
            <a:endParaRPr lang="cs-CZ" dirty="0"/>
          </a:p>
          <a:p>
            <a:pPr lvl="1"/>
            <a:r>
              <a:rPr lang="cs-CZ" dirty="0"/>
              <a:t>T</a:t>
            </a:r>
            <a:r>
              <a:rPr lang="en-GB" dirty="0" smtClean="0"/>
              <a:t>he </a:t>
            </a:r>
            <a:r>
              <a:rPr lang="en-GB" dirty="0"/>
              <a:t>Czech Republic is an example of a former socialist country where </a:t>
            </a:r>
            <a:r>
              <a:rPr lang="en-GB" i="1" dirty="0"/>
              <a:t>values of cooperation and social justice have been discredited during socialism and the low levels of trust, social consciousness, activism and poor entrepreneurial skills and inclination jeopardise the capacity of citizens to </a:t>
            </a:r>
            <a:r>
              <a:rPr lang="en-GB" i="1" dirty="0" smtClean="0"/>
              <a:t>self-organise</a:t>
            </a:r>
            <a:r>
              <a:rPr lang="cs-CZ" i="1" dirty="0" smtClean="0"/>
              <a:t> </a:t>
            </a:r>
            <a:r>
              <a:rPr lang="cs-CZ" dirty="0" smtClean="0"/>
              <a:t>(</a:t>
            </a:r>
            <a:r>
              <a:rPr lang="cs-CZ" dirty="0" err="1" smtClean="0"/>
              <a:t>Borzaga</a:t>
            </a:r>
            <a:r>
              <a:rPr lang="cs-CZ" dirty="0" smtClean="0"/>
              <a:t> et al., 2020)</a:t>
            </a:r>
            <a:endParaRPr lang="cs-CZ" dirty="0"/>
          </a:p>
        </p:txBody>
      </p:sp>
    </p:spTree>
    <p:extLst>
      <p:ext uri="{BB962C8B-B14F-4D97-AF65-F5344CB8AC3E}">
        <p14:creationId xmlns:p14="http://schemas.microsoft.com/office/powerpoint/2010/main" val="1268799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Barriers</a:t>
            </a:r>
            <a:r>
              <a:rPr lang="cs-CZ" dirty="0"/>
              <a:t> to </a:t>
            </a:r>
            <a:r>
              <a:rPr lang="cs-CZ" dirty="0" err="1"/>
              <a:t>the</a:t>
            </a:r>
            <a:r>
              <a:rPr lang="cs-CZ" dirty="0"/>
              <a:t> </a:t>
            </a:r>
            <a:r>
              <a:rPr lang="cs-CZ" dirty="0" err="1"/>
              <a:t>development</a:t>
            </a:r>
            <a:r>
              <a:rPr lang="cs-CZ" dirty="0"/>
              <a:t> </a:t>
            </a:r>
            <a:r>
              <a:rPr lang="cs-CZ" dirty="0" err="1"/>
              <a:t>of</a:t>
            </a:r>
            <a:r>
              <a:rPr lang="cs-CZ" dirty="0"/>
              <a:t> Czech SE</a:t>
            </a:r>
          </a:p>
        </p:txBody>
      </p:sp>
      <p:sp>
        <p:nvSpPr>
          <p:cNvPr id="3" name="Zástupný symbol pro obsah 2"/>
          <p:cNvSpPr>
            <a:spLocks noGrp="1"/>
          </p:cNvSpPr>
          <p:nvPr>
            <p:ph idx="1"/>
          </p:nvPr>
        </p:nvSpPr>
        <p:spPr/>
        <p:txBody>
          <a:bodyPr/>
          <a:lstStyle/>
          <a:p>
            <a:r>
              <a:rPr lang="cs-CZ" dirty="0"/>
              <a:t>C</a:t>
            </a:r>
            <a:r>
              <a:rPr lang="en-GB" dirty="0" err="1" smtClean="0"/>
              <a:t>omplicated</a:t>
            </a:r>
            <a:r>
              <a:rPr lang="en-GB" dirty="0" smtClean="0"/>
              <a:t> </a:t>
            </a:r>
            <a:r>
              <a:rPr lang="en-GB" dirty="0"/>
              <a:t>environment for businesses including heavy administrative load especially for </a:t>
            </a:r>
            <a:r>
              <a:rPr lang="en-GB" dirty="0" smtClean="0"/>
              <a:t>SMEs</a:t>
            </a:r>
            <a:endParaRPr lang="cs-CZ" dirty="0" smtClean="0"/>
          </a:p>
          <a:p>
            <a:endParaRPr lang="cs-CZ" dirty="0"/>
          </a:p>
          <a:p>
            <a:r>
              <a:rPr lang="cs-CZ" dirty="0"/>
              <a:t>M</a:t>
            </a:r>
            <a:r>
              <a:rPr lang="en-GB" dirty="0" err="1" smtClean="0"/>
              <a:t>issing</a:t>
            </a:r>
            <a:r>
              <a:rPr lang="en-GB" dirty="0" smtClean="0"/>
              <a:t> </a:t>
            </a:r>
            <a:r>
              <a:rPr lang="en-GB" dirty="0"/>
              <a:t>systemic education and support of social enterprise </a:t>
            </a:r>
            <a:r>
              <a:rPr lang="en-GB" dirty="0" smtClean="0"/>
              <a:t>practitioners</a:t>
            </a:r>
            <a:r>
              <a:rPr lang="cs-CZ" dirty="0" smtClean="0"/>
              <a:t> x </a:t>
            </a:r>
            <a:r>
              <a:rPr lang="cs-CZ" dirty="0" err="1" smtClean="0"/>
              <a:t>the</a:t>
            </a:r>
            <a:r>
              <a:rPr lang="cs-CZ" dirty="0" smtClean="0"/>
              <a:t> existence </a:t>
            </a:r>
            <a:r>
              <a:rPr lang="cs-CZ" dirty="0" err="1" smtClean="0"/>
              <a:t>of</a:t>
            </a:r>
            <a:r>
              <a:rPr lang="cs-CZ" dirty="0" smtClean="0"/>
              <a:t> </a:t>
            </a:r>
            <a:r>
              <a:rPr lang="cs-CZ" dirty="0" err="1" smtClean="0"/>
              <a:t>an</a:t>
            </a:r>
            <a:r>
              <a:rPr lang="cs-CZ" dirty="0" smtClean="0"/>
              <a:t> </a:t>
            </a:r>
            <a:r>
              <a:rPr lang="cs-CZ" dirty="0" err="1" smtClean="0"/>
              <a:t>umbrella</a:t>
            </a:r>
            <a:r>
              <a:rPr lang="cs-CZ" dirty="0" smtClean="0"/>
              <a:t> </a:t>
            </a:r>
            <a:r>
              <a:rPr lang="cs-CZ" dirty="0" err="1" smtClean="0"/>
              <a:t>organization</a:t>
            </a:r>
            <a:endParaRPr lang="cs-CZ" dirty="0" smtClean="0"/>
          </a:p>
          <a:p>
            <a:endParaRPr lang="cs-CZ" dirty="0"/>
          </a:p>
          <a:p>
            <a:r>
              <a:rPr lang="cs-CZ" dirty="0"/>
              <a:t>L</a:t>
            </a:r>
            <a:r>
              <a:rPr lang="en-GB" dirty="0" err="1" smtClean="0"/>
              <a:t>ittle</a:t>
            </a:r>
            <a:r>
              <a:rPr lang="en-GB" dirty="0" smtClean="0"/>
              <a:t> </a:t>
            </a:r>
            <a:r>
              <a:rPr lang="en-GB" dirty="0"/>
              <a:t>public recognition of social </a:t>
            </a:r>
            <a:r>
              <a:rPr lang="en-GB" dirty="0" smtClean="0"/>
              <a:t>enterprises</a:t>
            </a:r>
            <a:endParaRPr lang="cs-CZ" dirty="0" smtClean="0"/>
          </a:p>
          <a:p>
            <a:endParaRPr lang="cs-CZ" dirty="0"/>
          </a:p>
          <a:p>
            <a:r>
              <a:rPr lang="cs-CZ" dirty="0"/>
              <a:t>L</a:t>
            </a:r>
            <a:r>
              <a:rPr lang="en-GB" dirty="0" err="1" smtClean="0"/>
              <a:t>ack</a:t>
            </a:r>
            <a:r>
              <a:rPr lang="en-GB" dirty="0" smtClean="0"/>
              <a:t> </a:t>
            </a:r>
            <a:r>
              <a:rPr lang="en-GB" dirty="0"/>
              <a:t>of interest of banks in increasing the availability of loans for the underdeveloped sector of social enterprises</a:t>
            </a:r>
            <a:endParaRPr lang="cs-CZ" dirty="0"/>
          </a:p>
        </p:txBody>
      </p:sp>
    </p:spTree>
    <p:extLst>
      <p:ext uri="{BB962C8B-B14F-4D97-AF65-F5344CB8AC3E}">
        <p14:creationId xmlns:p14="http://schemas.microsoft.com/office/powerpoint/2010/main" val="1798808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Motivation</a:t>
            </a:r>
            <a:r>
              <a:rPr lang="cs-CZ" dirty="0" smtClean="0"/>
              <a:t> </a:t>
            </a:r>
            <a:r>
              <a:rPr lang="cs-CZ" dirty="0" err="1" smtClean="0"/>
              <a:t>of</a:t>
            </a:r>
            <a:r>
              <a:rPr lang="cs-CZ" dirty="0" smtClean="0"/>
              <a:t> Czech </a:t>
            </a:r>
            <a:r>
              <a:rPr lang="cs-CZ" dirty="0" err="1" smtClean="0"/>
              <a:t>social</a:t>
            </a:r>
            <a:r>
              <a:rPr lang="cs-CZ" dirty="0" smtClean="0"/>
              <a:t> </a:t>
            </a:r>
            <a:r>
              <a:rPr lang="cs-CZ" dirty="0" err="1" smtClean="0"/>
              <a:t>entrepreneurs</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b="1" dirty="0" err="1" smtClean="0"/>
              <a:t>Altruism</a:t>
            </a:r>
            <a:r>
              <a:rPr lang="cs-CZ" b="1" dirty="0" smtClean="0"/>
              <a:t>: </a:t>
            </a:r>
          </a:p>
          <a:p>
            <a:endParaRPr lang="cs-CZ" b="1" dirty="0"/>
          </a:p>
          <a:p>
            <a:pPr lvl="1"/>
            <a:r>
              <a:rPr lang="en-GB" i="1" dirty="0" smtClean="0"/>
              <a:t>“</a:t>
            </a:r>
            <a:r>
              <a:rPr lang="cs-CZ" i="1" dirty="0" smtClean="0"/>
              <a:t>T</a:t>
            </a:r>
            <a:r>
              <a:rPr lang="en-GB" i="1" dirty="0" smtClean="0"/>
              <a:t>o </a:t>
            </a:r>
            <a:r>
              <a:rPr lang="en-GB" i="1" dirty="0"/>
              <a:t>provide help to people with disabilities</a:t>
            </a:r>
            <a:r>
              <a:rPr lang="en-GB" i="1" dirty="0" smtClean="0"/>
              <a:t>”</a:t>
            </a:r>
            <a:endParaRPr lang="cs-CZ" i="1" dirty="0" smtClean="0"/>
          </a:p>
          <a:p>
            <a:pPr lvl="1"/>
            <a:endParaRPr lang="cs-CZ" b="1" i="1" dirty="0"/>
          </a:p>
          <a:p>
            <a:pPr lvl="1"/>
            <a:r>
              <a:rPr lang="en-GB" i="1" dirty="0" smtClean="0"/>
              <a:t>“</a:t>
            </a:r>
            <a:r>
              <a:rPr lang="cs-CZ" i="1" dirty="0" smtClean="0"/>
              <a:t>F</a:t>
            </a:r>
            <a:r>
              <a:rPr lang="en-GB" i="1" dirty="0" err="1" smtClean="0"/>
              <a:t>elt</a:t>
            </a:r>
            <a:r>
              <a:rPr lang="en-GB" i="1" dirty="0" smtClean="0"/>
              <a:t> </a:t>
            </a:r>
            <a:r>
              <a:rPr lang="en-GB" i="1" dirty="0"/>
              <a:t>the need to help</a:t>
            </a:r>
            <a:r>
              <a:rPr lang="en-GB" i="1" dirty="0" smtClean="0"/>
              <a:t>”</a:t>
            </a:r>
            <a:endParaRPr lang="cs-CZ" i="1" dirty="0" smtClean="0"/>
          </a:p>
          <a:p>
            <a:pPr lvl="1"/>
            <a:endParaRPr lang="cs-CZ" i="1" dirty="0"/>
          </a:p>
          <a:p>
            <a:pPr marL="0" indent="0">
              <a:buNone/>
            </a:pPr>
            <a:r>
              <a:rPr lang="cs-CZ" b="1" dirty="0"/>
              <a:t>Morality:</a:t>
            </a:r>
          </a:p>
          <a:p>
            <a:endParaRPr lang="cs-CZ" b="1" dirty="0"/>
          </a:p>
          <a:p>
            <a:pPr lvl="1"/>
            <a:r>
              <a:rPr lang="en-GB" i="1" dirty="0" smtClean="0"/>
              <a:t>“</a:t>
            </a:r>
            <a:r>
              <a:rPr lang="cs-CZ" i="1" dirty="0" smtClean="0"/>
              <a:t>T</a:t>
            </a:r>
            <a:r>
              <a:rPr lang="en-GB" i="1" dirty="0" smtClean="0"/>
              <a:t>heir </a:t>
            </a:r>
            <a:r>
              <a:rPr lang="en-GB" i="1" dirty="0"/>
              <a:t>philosophy of life”</a:t>
            </a:r>
            <a:endParaRPr lang="cs-CZ" i="1" dirty="0"/>
          </a:p>
          <a:p>
            <a:pPr lvl="1"/>
            <a:endParaRPr lang="cs-CZ" b="1" i="1" dirty="0"/>
          </a:p>
          <a:p>
            <a:pPr lvl="1"/>
            <a:r>
              <a:rPr lang="cs-CZ" dirty="0" smtClean="0"/>
              <a:t>S</a:t>
            </a:r>
            <a:r>
              <a:rPr lang="en-GB" dirty="0" err="1" smtClean="0"/>
              <a:t>ocial</a:t>
            </a:r>
            <a:r>
              <a:rPr lang="en-GB" dirty="0" smtClean="0"/>
              <a:t> </a:t>
            </a:r>
            <a:r>
              <a:rPr lang="en-GB" dirty="0"/>
              <a:t>entrepreneurship fulfils them </a:t>
            </a:r>
            <a:r>
              <a:rPr lang="en-GB" i="1" dirty="0"/>
              <a:t>“morally and spiritually, and it’s possible to make a living from something that is both fun and at the same time beneficial”</a:t>
            </a:r>
            <a:endParaRPr lang="cs-CZ" b="1" dirty="0"/>
          </a:p>
          <a:p>
            <a:pPr lvl="1"/>
            <a:endParaRPr lang="cs-CZ" i="1" dirty="0" smtClean="0"/>
          </a:p>
          <a:p>
            <a:pPr lvl="1"/>
            <a:endParaRPr lang="cs-CZ" b="1" i="1" dirty="0"/>
          </a:p>
          <a:p>
            <a:pPr lvl="1"/>
            <a:endParaRPr lang="cs-CZ" b="1" dirty="0" smtClean="0"/>
          </a:p>
          <a:p>
            <a:endParaRPr lang="cs-CZ" b="1" dirty="0"/>
          </a:p>
          <a:p>
            <a:pPr lvl="1"/>
            <a:endParaRPr lang="cs-CZ" b="1" dirty="0"/>
          </a:p>
        </p:txBody>
      </p:sp>
    </p:spTree>
    <p:extLst>
      <p:ext uri="{BB962C8B-B14F-4D97-AF65-F5344CB8AC3E}">
        <p14:creationId xmlns:p14="http://schemas.microsoft.com/office/powerpoint/2010/main" val="3815779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Motivation</a:t>
            </a:r>
            <a:r>
              <a:rPr lang="cs-CZ" dirty="0"/>
              <a:t> </a:t>
            </a:r>
            <a:r>
              <a:rPr lang="cs-CZ" dirty="0" err="1"/>
              <a:t>of</a:t>
            </a:r>
            <a:r>
              <a:rPr lang="cs-CZ" dirty="0"/>
              <a:t> Czech </a:t>
            </a:r>
            <a:r>
              <a:rPr lang="cs-CZ" dirty="0" err="1"/>
              <a:t>social</a:t>
            </a:r>
            <a:r>
              <a:rPr lang="cs-CZ" dirty="0"/>
              <a:t> </a:t>
            </a:r>
            <a:r>
              <a:rPr lang="cs-CZ" dirty="0" err="1"/>
              <a:t>entrepreneurs</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err="1" smtClean="0"/>
              <a:t>Sustainability</a:t>
            </a:r>
            <a:r>
              <a:rPr lang="cs-CZ" b="1" dirty="0" smtClean="0"/>
              <a:t>:</a:t>
            </a:r>
          </a:p>
          <a:p>
            <a:endParaRPr lang="cs-CZ" dirty="0"/>
          </a:p>
          <a:p>
            <a:pPr lvl="1"/>
            <a:r>
              <a:rPr lang="cs-CZ" dirty="0"/>
              <a:t>T</a:t>
            </a:r>
            <a:r>
              <a:rPr lang="en-GB" dirty="0" smtClean="0"/>
              <a:t>hey </a:t>
            </a:r>
            <a:r>
              <a:rPr lang="en-GB" i="1" dirty="0"/>
              <a:t>“don’t want to participate in the destruction of our planet</a:t>
            </a:r>
            <a:r>
              <a:rPr lang="en-GB" i="1" dirty="0" smtClean="0"/>
              <a:t>”</a:t>
            </a:r>
            <a:endParaRPr lang="cs-CZ" i="1" dirty="0" smtClean="0"/>
          </a:p>
          <a:p>
            <a:pPr lvl="1"/>
            <a:endParaRPr lang="cs-CZ" i="1" dirty="0"/>
          </a:p>
          <a:p>
            <a:pPr lvl="1"/>
            <a:r>
              <a:rPr lang="cs-CZ" dirty="0"/>
              <a:t>T</a:t>
            </a:r>
            <a:r>
              <a:rPr lang="en-GB" dirty="0" smtClean="0"/>
              <a:t>he </a:t>
            </a:r>
            <a:r>
              <a:rPr lang="en-GB" dirty="0"/>
              <a:t>importance of </a:t>
            </a:r>
            <a:r>
              <a:rPr lang="en-GB" i="1" dirty="0"/>
              <a:t>“environmental sustainability”</a:t>
            </a:r>
            <a:r>
              <a:rPr lang="en-GB" dirty="0"/>
              <a:t> and </a:t>
            </a:r>
            <a:r>
              <a:rPr lang="en-GB" i="1" dirty="0" smtClean="0"/>
              <a:t>“</a:t>
            </a:r>
            <a:r>
              <a:rPr lang="en-GB" i="1" dirty="0"/>
              <a:t>the idea of circular economics</a:t>
            </a:r>
            <a:r>
              <a:rPr lang="en-GB" i="1" dirty="0" smtClean="0"/>
              <a:t>”</a:t>
            </a:r>
            <a:endParaRPr lang="cs-CZ" i="1" dirty="0" smtClean="0"/>
          </a:p>
          <a:p>
            <a:pPr lvl="1"/>
            <a:endParaRPr lang="cs-CZ" i="1" dirty="0"/>
          </a:p>
          <a:p>
            <a:pPr marL="0" indent="0">
              <a:buNone/>
            </a:pPr>
            <a:r>
              <a:rPr lang="cs-CZ" b="1" dirty="0" err="1"/>
              <a:t>Family</a:t>
            </a:r>
            <a:r>
              <a:rPr lang="cs-CZ" b="1" dirty="0"/>
              <a:t> </a:t>
            </a:r>
            <a:r>
              <a:rPr lang="cs-CZ" b="1" dirty="0" err="1"/>
              <a:t>instinct</a:t>
            </a:r>
            <a:r>
              <a:rPr lang="cs-CZ" b="1" dirty="0"/>
              <a:t>:</a:t>
            </a:r>
          </a:p>
          <a:p>
            <a:endParaRPr lang="cs-CZ" dirty="0"/>
          </a:p>
          <a:p>
            <a:pPr lvl="1"/>
            <a:r>
              <a:rPr lang="en-GB" dirty="0" smtClean="0"/>
              <a:t>“</a:t>
            </a:r>
            <a:r>
              <a:rPr lang="cs-CZ" dirty="0" smtClean="0"/>
              <a:t>L</a:t>
            </a:r>
            <a:r>
              <a:rPr lang="en-GB" dirty="0" err="1" smtClean="0"/>
              <a:t>ife</a:t>
            </a:r>
            <a:r>
              <a:rPr lang="en-GB" dirty="0" smtClean="0"/>
              <a:t> </a:t>
            </a:r>
            <a:r>
              <a:rPr lang="en-GB" dirty="0"/>
              <a:t>events and personal experience”</a:t>
            </a:r>
            <a:endParaRPr lang="cs-CZ" dirty="0"/>
          </a:p>
          <a:p>
            <a:pPr lvl="1"/>
            <a:endParaRPr lang="cs-CZ" dirty="0"/>
          </a:p>
          <a:p>
            <a:pPr lvl="1"/>
            <a:r>
              <a:rPr lang="cs-CZ" dirty="0" err="1" smtClean="0"/>
              <a:t>They</a:t>
            </a:r>
            <a:r>
              <a:rPr lang="cs-CZ" dirty="0" smtClean="0"/>
              <a:t> </a:t>
            </a:r>
            <a:r>
              <a:rPr lang="en-GB" dirty="0" smtClean="0"/>
              <a:t>start</a:t>
            </a:r>
            <a:r>
              <a:rPr lang="cs-CZ" dirty="0" err="1" smtClean="0"/>
              <a:t>ed</a:t>
            </a:r>
            <a:r>
              <a:rPr lang="en-GB" dirty="0" smtClean="0"/>
              <a:t> </a:t>
            </a:r>
            <a:r>
              <a:rPr lang="cs-CZ" dirty="0" smtClean="0"/>
              <a:t>SE </a:t>
            </a:r>
            <a:r>
              <a:rPr lang="en-GB" dirty="0" smtClean="0"/>
              <a:t>to </a:t>
            </a:r>
            <a:r>
              <a:rPr lang="en-GB" dirty="0"/>
              <a:t>employ a disabled child or household member</a:t>
            </a:r>
            <a:endParaRPr lang="cs-CZ" dirty="0"/>
          </a:p>
          <a:p>
            <a:pPr lvl="1"/>
            <a:endParaRPr lang="cs-CZ" dirty="0" smtClean="0"/>
          </a:p>
          <a:p>
            <a:endParaRPr lang="cs-CZ" dirty="0"/>
          </a:p>
          <a:p>
            <a:pPr lvl="1"/>
            <a:endParaRPr lang="cs-CZ" dirty="0"/>
          </a:p>
        </p:txBody>
      </p:sp>
    </p:spTree>
    <p:extLst>
      <p:ext uri="{BB962C8B-B14F-4D97-AF65-F5344CB8AC3E}">
        <p14:creationId xmlns:p14="http://schemas.microsoft.com/office/powerpoint/2010/main" val="163659077"/>
      </p:ext>
    </p:extLst>
  </p:cSld>
  <p:clrMapOvr>
    <a:masterClrMapping/>
  </p:clrMapOvr>
</p:sld>
</file>

<file path=ppt/theme/theme1.xml><?xml version="1.0" encoding="utf-8"?>
<a:theme xmlns:a="http://schemas.openxmlformats.org/drawingml/2006/main" name="Motiv Office">
  <a:themeElements>
    <a:clrScheme name="UP">
      <a:dk1>
        <a:sysClr val="windowText" lastClr="000000"/>
      </a:dk1>
      <a:lt1>
        <a:sysClr val="window" lastClr="FFFFFF"/>
      </a:lt1>
      <a:dk2>
        <a:srgbClr val="44546A"/>
      </a:dk2>
      <a:lt2>
        <a:srgbClr val="E7E6E6"/>
      </a:lt2>
      <a:accent1>
        <a:srgbClr val="006BAB"/>
      </a:accent1>
      <a:accent2>
        <a:srgbClr val="6C6D70"/>
      </a:accent2>
      <a:accent3>
        <a:srgbClr val="A5A5A5"/>
      </a:accent3>
      <a:accent4>
        <a:srgbClr val="ED7D31"/>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_Prezentace_EN_1.potx" id="{F90A9432-1FFB-49C1-B91A-7C6CDFFC56CF}" vid="{CFCD0A66-FA23-4F51-B49B-8152364C795E}"/>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UP_prezentace_en_4x3</Template>
  <TotalTime>145</TotalTime>
  <Words>969</Words>
  <Application>Microsoft Office PowerPoint</Application>
  <PresentationFormat>Vlastní</PresentationFormat>
  <Paragraphs>124</Paragraphs>
  <Slides>13</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13</vt:i4>
      </vt:variant>
    </vt:vector>
  </HeadingPairs>
  <TitlesOfParts>
    <vt:vector size="16" baseType="lpstr">
      <vt:lpstr>Arial</vt:lpstr>
      <vt:lpstr>Calibri</vt:lpstr>
      <vt:lpstr>Motiv Office</vt:lpstr>
      <vt:lpstr>Social Entrepreneurship in the Czech Republic</vt:lpstr>
      <vt:lpstr>Roots of social entrepreneurship in the Czech Republic</vt:lpstr>
      <vt:lpstr>Current development of social entrepreneurship in the Czech Republic</vt:lpstr>
      <vt:lpstr>Current development of social entrepreneurship in the Czech Republic</vt:lpstr>
      <vt:lpstr>Current development of social entrepreneurship in the Czech Republic</vt:lpstr>
      <vt:lpstr>Barriers to the development of Czech SE</vt:lpstr>
      <vt:lpstr>Barriers to the development of Czech SE</vt:lpstr>
      <vt:lpstr>Motivation of Czech social entrepreneurs</vt:lpstr>
      <vt:lpstr>Motivation of Czech social entrepreneurs</vt:lpstr>
      <vt:lpstr>Motivation of Czech social entrepreneurs</vt:lpstr>
      <vt:lpstr>Motivation of Czech social entrepreneurs</vt:lpstr>
      <vt:lpstr>Sources</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Entrepreneurship in the Czech Republic</dc:title>
  <dc:creator>Krocil Ondrej</dc:creator>
  <cp:lastModifiedBy>Krocil Ondrej</cp:lastModifiedBy>
  <cp:revision>23</cp:revision>
  <dcterms:created xsi:type="dcterms:W3CDTF">2022-03-24T07:58:24Z</dcterms:created>
  <dcterms:modified xsi:type="dcterms:W3CDTF">2022-03-27T11:59:16Z</dcterms:modified>
</cp:coreProperties>
</file>