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4" r:id="rId2"/>
    <p:sldId id="328" r:id="rId3"/>
    <p:sldId id="295" r:id="rId4"/>
    <p:sldId id="259" r:id="rId5"/>
    <p:sldId id="264" r:id="rId6"/>
    <p:sldId id="298" r:id="rId7"/>
    <p:sldId id="274" r:id="rId8"/>
    <p:sldId id="292" r:id="rId9"/>
    <p:sldId id="280" r:id="rId10"/>
    <p:sldId id="291" r:id="rId11"/>
    <p:sldId id="289" r:id="rId12"/>
    <p:sldId id="290" r:id="rId13"/>
    <p:sldId id="284"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F7"/>
    <a:srgbClr val="00DDBA"/>
    <a:srgbClr val="0ECBD0"/>
    <a:srgbClr val="00DEB9"/>
    <a:srgbClr val="6BECD6"/>
    <a:srgbClr val="F1F1F1"/>
    <a:srgbClr val="F0F0F0"/>
    <a:srgbClr val="F7F7F7"/>
    <a:srgbClr val="E9E9E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3792" autoAdjust="0"/>
  </p:normalViewPr>
  <p:slideViewPr>
    <p:cSldViewPr snapToGrid="0">
      <p:cViewPr varScale="1">
        <p:scale>
          <a:sx n="88" d="100"/>
          <a:sy n="88" d="100"/>
        </p:scale>
        <p:origin x="564" y="64"/>
      </p:cViewPr>
      <p:guideLst/>
    </p:cSldViewPr>
  </p:slideViewPr>
  <p:outlineViewPr>
    <p:cViewPr>
      <p:scale>
        <a:sx n="33" d="100"/>
        <a:sy n="33" d="100"/>
      </p:scale>
      <p:origin x="0" y="-21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B10D6-04CD-449D-A8DB-54E67EAEC66E}"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D5BFB-CE13-41AE-B5C5-36E2ED620D9F}" type="slidenum">
              <a:rPr lang="en-US" smtClean="0"/>
              <a:t>‹#›</a:t>
            </a:fld>
            <a:endParaRPr lang="en-US"/>
          </a:p>
        </p:txBody>
      </p:sp>
    </p:spTree>
    <p:extLst>
      <p:ext uri="{BB962C8B-B14F-4D97-AF65-F5344CB8AC3E}">
        <p14:creationId xmlns:p14="http://schemas.microsoft.com/office/powerpoint/2010/main" val="409771571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 main slide:</a:t>
            </a:r>
          </a:p>
          <a:p>
            <a:pPr marL="171450" indent="-171450">
              <a:buFontTx/>
              <a:buChar char="-"/>
            </a:pPr>
            <a:r>
              <a:rPr lang="en-GB" dirty="0"/>
              <a:t>There are 2 layered images. To select bottom image and replace it, click on image, select </a:t>
            </a:r>
            <a:r>
              <a:rPr lang="en-US" dirty="0"/>
              <a:t>“P</a:t>
            </a:r>
            <a:r>
              <a:rPr lang="en-GB" dirty="0" err="1"/>
              <a:t>icture</a:t>
            </a:r>
            <a:r>
              <a:rPr lang="en-GB" dirty="0"/>
              <a:t> Format” in ribbon, then “Select Pane” in “Arrange” tab. Select picture in the column on the right (Picture 4), move or right click, then “Change Picture”</a:t>
            </a:r>
          </a:p>
          <a:p>
            <a:pPr marL="171450" indent="-171450">
              <a:buFontTx/>
              <a:buChar char="-"/>
            </a:pPr>
            <a:r>
              <a:rPr lang="en-GB" dirty="0"/>
              <a:t>Alternate font is used for the title – download the font file “right_click_on_me_and_select_install.otf” to your computer, right click on the downloaded file, select “Install”. After this, font should be available to use in any application (name of the font is Salome).</a:t>
            </a:r>
          </a:p>
          <a:p>
            <a:pPr marL="171450" indent="-171450">
              <a:buFontTx/>
              <a:buChar char="-"/>
            </a:pPr>
            <a:r>
              <a:rPr lang="en-GB" dirty="0"/>
              <a:t>If you choose to do so, use “Salome” only on titles!</a:t>
            </a:r>
          </a:p>
        </p:txBody>
      </p:sp>
      <p:sp>
        <p:nvSpPr>
          <p:cNvPr id="4" name="Slide Number Placeholder 3"/>
          <p:cNvSpPr>
            <a:spLocks noGrp="1"/>
          </p:cNvSpPr>
          <p:nvPr>
            <p:ph type="sldNum" sz="quarter" idx="5"/>
          </p:nvPr>
        </p:nvSpPr>
        <p:spPr/>
        <p:txBody>
          <a:bodyPr/>
          <a:lstStyle/>
          <a:p>
            <a:fld id="{A38D5BFB-CE13-41AE-B5C5-36E2ED620D9F}" type="slidenum">
              <a:rPr lang="en-US" smtClean="0"/>
              <a:t>1</a:t>
            </a:fld>
            <a:endParaRPr lang="en-US"/>
          </a:p>
        </p:txBody>
      </p:sp>
    </p:spTree>
    <p:extLst>
      <p:ext uri="{BB962C8B-B14F-4D97-AF65-F5344CB8AC3E}">
        <p14:creationId xmlns:p14="http://schemas.microsoft.com/office/powerpoint/2010/main" val="559694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8D5BFB-CE13-41AE-B5C5-36E2ED620D9F}" type="slidenum">
              <a:rPr lang="en-US" smtClean="0"/>
              <a:t>12</a:t>
            </a:fld>
            <a:endParaRPr lang="en-US"/>
          </a:p>
        </p:txBody>
      </p:sp>
    </p:spTree>
    <p:extLst>
      <p:ext uri="{BB962C8B-B14F-4D97-AF65-F5344CB8AC3E}">
        <p14:creationId xmlns:p14="http://schemas.microsoft.com/office/powerpoint/2010/main" val="391745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 main slide:</a:t>
            </a:r>
          </a:p>
          <a:p>
            <a:pPr marL="171450" indent="-171450">
              <a:buFontTx/>
              <a:buChar char="-"/>
            </a:pPr>
            <a:r>
              <a:rPr lang="en-GB" dirty="0"/>
              <a:t>There are 2 layered images. To select bottom image and replace it, click on image, select </a:t>
            </a:r>
            <a:r>
              <a:rPr lang="en-US" dirty="0"/>
              <a:t>“P</a:t>
            </a:r>
            <a:r>
              <a:rPr lang="en-GB" dirty="0" err="1"/>
              <a:t>icture</a:t>
            </a:r>
            <a:r>
              <a:rPr lang="en-GB" dirty="0"/>
              <a:t> Format” in ribbon, then “Select Pane” in “Arrange” tab. Select picture in the column on the right (Picture 4), move or right click, then “Change Picture”</a:t>
            </a:r>
          </a:p>
          <a:p>
            <a:pPr marL="171450" indent="-171450">
              <a:buFontTx/>
              <a:buChar char="-"/>
            </a:pPr>
            <a:r>
              <a:rPr lang="en-GB" dirty="0"/>
              <a:t>Alternate font is used for the title – download the font file “right_click_on_me_and_select_install.otf” to your computer, right click on the downloaded file, select “Install”. After this, font should be available to use in any application (name of the font is Salome).</a:t>
            </a:r>
          </a:p>
          <a:p>
            <a:pPr marL="171450" indent="-171450">
              <a:buFontTx/>
              <a:buChar char="-"/>
            </a:pPr>
            <a:r>
              <a:rPr lang="en-GB" dirty="0"/>
              <a:t>If you choose to do so, use “Salome” only on titles!</a:t>
            </a:r>
          </a:p>
          <a:p>
            <a:pPr marL="171450" indent="-171450">
              <a:buFontTx/>
              <a:buChar char="-"/>
            </a:pPr>
            <a:endParaRPr lang="en-GB" dirty="0"/>
          </a:p>
          <a:p>
            <a:pPr marL="171450" indent="-171450">
              <a:buFontTx/>
              <a:buChar char="-"/>
            </a:pPr>
            <a:endParaRPr lang="en-GB"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dirty="0"/>
              <a:t>The overall vision of Aurora universities is to maximise the positive social impact of our teaching, learning and training activities. This is achieved by integrating innovative teaching methods and approaches together into our existing study degree programmes that are designed to better equip our graduates with the necessary skills, competencies and mindset to address societal challenges as social entrepreneurs and innovators in a fast-changing world. Four Pilot Domains1 and the Sustainable Development Goals (SDGs) provide the thematic bracket for this, which also reflects the research strengths of the Aurora universities.</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A38D5BFB-CE13-41AE-B5C5-36E2ED620D9F}" type="slidenum">
              <a:rPr lang="en-US" smtClean="0"/>
              <a:t>13</a:t>
            </a:fld>
            <a:endParaRPr lang="en-US"/>
          </a:p>
        </p:txBody>
      </p:sp>
    </p:spTree>
    <p:extLst>
      <p:ext uri="{BB962C8B-B14F-4D97-AF65-F5344CB8AC3E}">
        <p14:creationId xmlns:p14="http://schemas.microsoft.com/office/powerpoint/2010/main" val="391069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content slide + presentation boxes variant 1</a:t>
            </a:r>
          </a:p>
        </p:txBody>
      </p:sp>
      <p:sp>
        <p:nvSpPr>
          <p:cNvPr id="4" name="Slide Number Placeholder 3"/>
          <p:cNvSpPr>
            <a:spLocks noGrp="1"/>
          </p:cNvSpPr>
          <p:nvPr>
            <p:ph type="sldNum" sz="quarter" idx="5"/>
          </p:nvPr>
        </p:nvSpPr>
        <p:spPr/>
        <p:txBody>
          <a:bodyPr/>
          <a:lstStyle/>
          <a:p>
            <a:fld id="{A38D5BFB-CE13-41AE-B5C5-36E2ED620D9F}" type="slidenum">
              <a:rPr lang="en-US" smtClean="0"/>
              <a:t>2</a:t>
            </a:fld>
            <a:endParaRPr lang="en-US"/>
          </a:p>
        </p:txBody>
      </p:sp>
    </p:spTree>
    <p:extLst>
      <p:ext uri="{BB962C8B-B14F-4D97-AF65-F5344CB8AC3E}">
        <p14:creationId xmlns:p14="http://schemas.microsoft.com/office/powerpoint/2010/main" val="50126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with Aurora Associates – pins and numbers are editable, you can add more entries as needed…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8D5BFB-CE13-41AE-B5C5-36E2ED620D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75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The overall vision of Aurora universities is to </a:t>
            </a:r>
            <a:r>
              <a:rPr lang="en-GB" b="1" dirty="0"/>
              <a:t>maximise the positive social impact of our teaching, learning and training activities</a:t>
            </a:r>
            <a:r>
              <a:rPr lang="en-GB"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This is </a:t>
            </a:r>
            <a:r>
              <a:rPr lang="en-GB" b="1" dirty="0"/>
              <a:t>achieved by integrating innovative teaching methods and approaches together into our existing study degree programmes that are designed to better equip our graduates with the necessary skills, competencies and mindset to address societal challenges as social entrepreneurs and innovators in a fast-changing world.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Four Pilot Domains1 and the Sustainable Development Goals (SDGs) provide the thematic bracket for this, which also reflects the research strengths of the Aurora universities.</a:t>
            </a:r>
          </a:p>
          <a:p>
            <a:pPr marL="0" indent="0">
              <a:buNone/>
            </a:pPr>
            <a:endParaRPr lang="en-GB" dirty="0"/>
          </a:p>
          <a:p>
            <a:pPr marL="0" indent="0">
              <a:buNone/>
            </a:pPr>
            <a:endParaRPr lang="en-GB" dirty="0"/>
          </a:p>
          <a:p>
            <a:pPr marL="0" indent="0">
              <a:buNone/>
            </a:pPr>
            <a:r>
              <a:rPr lang="en-GB" dirty="0"/>
              <a:t>The overall vision of Aurora is to equip graduates with </a:t>
            </a:r>
            <a:r>
              <a:rPr lang="en-GB" b="1" dirty="0"/>
              <a:t>competencies to address major societal challenges and increase the contribution of our universities to the Sustainable Development Goals. We are in the process of co-creating </a:t>
            </a:r>
            <a:r>
              <a:rPr lang="en-GB" dirty="0"/>
              <a:t>our methods and developing our shared infrastructures and frameworks and as we progress.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effectLst/>
                <a:latin typeface="Calibri" panose="020F0502020204030204" pitchFamily="34" charset="0"/>
                <a:ea typeface="Calibri" panose="020F0502020204030204" pitchFamily="34" charset="0"/>
                <a:cs typeface="Times New Roman" panose="02020603050405020304" pitchFamily="18" charset="0"/>
              </a:rPr>
              <a:t>Aurora aims at building a different kind of inclusive university whose graduates have the mindset and skills to tackle the most challenging issues that our societies face, focussing in its first phase on social entrepreneurship and innovation. In the session of the CDS programme, we will share some frameworks and tools that we are developing to help universities achieve those goals. </a:t>
            </a:r>
          </a:p>
          <a:p>
            <a:pPr marL="0" indent="0">
              <a:buNone/>
            </a:pPr>
            <a:endParaRPr lang="en-GB" dirty="0"/>
          </a:p>
        </p:txBody>
      </p:sp>
      <p:sp>
        <p:nvSpPr>
          <p:cNvPr id="4" name="Slide Number Placeholder 3"/>
          <p:cNvSpPr>
            <a:spLocks noGrp="1"/>
          </p:cNvSpPr>
          <p:nvPr>
            <p:ph type="sldNum" sz="quarter" idx="5"/>
          </p:nvPr>
        </p:nvSpPr>
        <p:spPr/>
        <p:txBody>
          <a:bodyPr/>
          <a:lstStyle/>
          <a:p>
            <a:fld id="{A38D5BFB-CE13-41AE-B5C5-36E2ED620D9F}" type="slidenum">
              <a:rPr lang="en-US" smtClean="0"/>
              <a:t>4</a:t>
            </a:fld>
            <a:endParaRPr lang="en-US"/>
          </a:p>
        </p:txBody>
      </p:sp>
    </p:spTree>
    <p:extLst>
      <p:ext uri="{BB962C8B-B14F-4D97-AF65-F5344CB8AC3E}">
        <p14:creationId xmlns:p14="http://schemas.microsoft.com/office/powerpoint/2010/main" val="254436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panose="020B0604020202020204" pitchFamily="34" charset="0"/>
                <a:ea typeface="Arial" panose="020B0604020202020204" pitchFamily="34" charset="0"/>
                <a:cs typeface="Arial" panose="020B0604020202020204" pitchFamily="34" charset="0"/>
              </a:rPr>
              <a:t>The activity programme set out in our bid is the shared ambition and endeavour of our students, academics, university leaders, and administrators and reflects the Aurora vision of a European University in four pillars:</a:t>
            </a:r>
            <a:endParaRPr lang="nl-NL" sz="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US" sz="900" b="1" dirty="0">
                <a:effectLst/>
                <a:latin typeface="Arial" panose="020B0604020202020204" pitchFamily="34" charset="0"/>
                <a:ea typeface="Arial" panose="020B0604020202020204" pitchFamily="34" charset="0"/>
                <a:cs typeface="Arial" panose="020B0604020202020204" pitchFamily="34" charset="0"/>
              </a:rPr>
              <a:t>Aurora Learning for Societal Impact</a:t>
            </a:r>
            <a:r>
              <a:rPr lang="en-US" sz="900" dirty="0">
                <a:effectLst/>
                <a:latin typeface="Arial" panose="020B0604020202020204" pitchFamily="34" charset="0"/>
                <a:ea typeface="Arial" panose="020B0604020202020204" pitchFamily="34" charset="0"/>
                <a:cs typeface="Arial" panose="020B0604020202020204" pitchFamily="34" charset="0"/>
              </a:rPr>
              <a:t> aims to e</a:t>
            </a:r>
            <a:r>
              <a:rPr lang="en-GB" sz="900" dirty="0">
                <a:effectLst/>
                <a:latin typeface="Arial" panose="020B0604020202020204" pitchFamily="34" charset="0"/>
                <a:ea typeface="Arial" panose="020B0604020202020204" pitchFamily="34" charset="0"/>
                <a:cs typeface="Arial" panose="020B0604020202020204" pitchFamily="34" charset="0"/>
              </a:rPr>
              <a:t>quip students and graduates with the skills and mindset needed for them to take responsibility and initiative in addressing societal challenges.</a:t>
            </a:r>
            <a:endParaRPr lang="nl-NL" sz="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US" sz="900" b="1" dirty="0">
                <a:effectLst/>
                <a:latin typeface="Arial" panose="020B0604020202020204" pitchFamily="34" charset="0"/>
                <a:ea typeface="Arial" panose="020B0604020202020204" pitchFamily="34" charset="0"/>
                <a:cs typeface="Arial" panose="020B0604020202020204" pitchFamily="34" charset="0"/>
              </a:rPr>
              <a:t>Aurora Engaging Communities</a:t>
            </a:r>
            <a:r>
              <a:rPr lang="en-US" sz="900" dirty="0">
                <a:effectLst/>
                <a:latin typeface="Arial" panose="020B0604020202020204" pitchFamily="34" charset="0"/>
                <a:ea typeface="Arial" panose="020B0604020202020204" pitchFamily="34" charset="0"/>
                <a:cs typeface="Arial" panose="020B0604020202020204" pitchFamily="34" charset="0"/>
              </a:rPr>
              <a:t> is about </a:t>
            </a:r>
            <a:r>
              <a:rPr lang="en-GB" sz="900" dirty="0">
                <a:effectLst/>
                <a:latin typeface="Arial" panose="020B0604020202020204" pitchFamily="34" charset="0"/>
                <a:ea typeface="Arial" panose="020B0604020202020204" pitchFamily="34" charset="0"/>
                <a:cs typeface="Arial" panose="020B0604020202020204" pitchFamily="34" charset="0"/>
              </a:rPr>
              <a:t>engagement with our diverse stakeholders at local, regional, national, European, and global level, as well as with our students and academics.</a:t>
            </a:r>
            <a:endParaRPr lang="nl-NL" sz="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US" sz="900" b="1" dirty="0">
                <a:effectLst/>
                <a:latin typeface="Arial" panose="020B0604020202020204" pitchFamily="34" charset="0"/>
                <a:ea typeface="Arial" panose="020B0604020202020204" pitchFamily="34" charset="0"/>
                <a:cs typeface="Arial" panose="020B0604020202020204" pitchFamily="34" charset="0"/>
              </a:rPr>
              <a:t>Aurora Sustainability Pioneers</a:t>
            </a:r>
            <a:r>
              <a:rPr lang="en-US" sz="900" dirty="0">
                <a:effectLst/>
                <a:latin typeface="Arial" panose="020B0604020202020204" pitchFamily="34" charset="0"/>
                <a:ea typeface="Arial" panose="020B0604020202020204" pitchFamily="34" charset="0"/>
                <a:cs typeface="Arial" panose="020B0604020202020204" pitchFamily="34" charset="0"/>
              </a:rPr>
              <a:t> aims to </a:t>
            </a:r>
            <a:r>
              <a:rPr lang="en-GB" sz="900" dirty="0">
                <a:effectLst/>
                <a:latin typeface="Arial" panose="020B0604020202020204" pitchFamily="34" charset="0"/>
                <a:ea typeface="Arial" panose="020B0604020202020204" pitchFamily="34" charset="0"/>
                <a:cs typeface="Arial" panose="020B0604020202020204" pitchFamily="34" charset="0"/>
              </a:rPr>
              <a:t>make our universities as sustainable as possible across all their endeavours. </a:t>
            </a:r>
            <a:endParaRPr lang="nl-NL" sz="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900" b="1" dirty="0">
                <a:effectLst/>
                <a:latin typeface="Arial" panose="020B0604020202020204" pitchFamily="34" charset="0"/>
                <a:ea typeface="Arial" panose="020B0604020202020204" pitchFamily="34" charset="0"/>
                <a:cs typeface="Arial" panose="020B0604020202020204" pitchFamily="34" charset="0"/>
              </a:rPr>
              <a:t>Aurora Research and Innovation for Societal Impact</a:t>
            </a:r>
            <a:r>
              <a:rPr lang="en-GB" sz="900" dirty="0">
                <a:effectLst/>
                <a:latin typeface="Arial" panose="020B0604020202020204" pitchFamily="34" charset="0"/>
                <a:ea typeface="Arial" panose="020B0604020202020204" pitchFamily="34" charset="0"/>
                <a:cs typeface="Arial" panose="020B0604020202020204" pitchFamily="34" charset="0"/>
              </a:rPr>
              <a:t> aims to </a:t>
            </a:r>
            <a:r>
              <a:rPr lang="en-US" sz="900" dirty="0">
                <a:effectLst/>
                <a:latin typeface="Arial" panose="020B0604020202020204" pitchFamily="34" charset="0"/>
                <a:ea typeface="Arial" panose="020B0604020202020204" pitchFamily="34" charset="0"/>
                <a:cs typeface="Arial" panose="020B0604020202020204" pitchFamily="34" charset="0"/>
              </a:rPr>
              <a:t>deepen and expand our  cooperation as research-intensive universities dedicated to societal impact and engagement within the framework of the SDGs.</a:t>
            </a:r>
            <a:endParaRPr lang="nl-NL" sz="9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38D5BFB-CE13-41AE-B5C5-36E2ED620D9F}" type="slidenum">
              <a:rPr lang="en-US" smtClean="0"/>
              <a:t>5</a:t>
            </a:fld>
            <a:endParaRPr lang="en-US"/>
          </a:p>
        </p:txBody>
      </p:sp>
    </p:spTree>
    <p:extLst>
      <p:ext uri="{BB962C8B-B14F-4D97-AF65-F5344CB8AC3E}">
        <p14:creationId xmlns:p14="http://schemas.microsoft.com/office/powerpoint/2010/main" val="162100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overall vision of Aurora universities is to maximise the positive social impact of our teaching, learning and training activities. This is achieved by integrating innovative teaching methods and approaches together into our existing study degree programmes that are designed to better equip our graduates with the necessary skills, competencies and mindset to address societal challenges as social entrepreneurs and innovators in a fast-changing world. Four Pilot Domains1 and the Sustainable Development Goals (SDGs) provide the thematic bracket for this, which also reflects the research strengths of the Aurora universities. Another important factor is the development of joint courses and degree programmes in response to the major societal challenges of our time. This process of upgrading our teaching, learning and training activities to achieve the overall vision of Aurora Universities is referred to as the ‘</a:t>
            </a:r>
            <a:r>
              <a:rPr lang="en-GB" dirty="0" err="1"/>
              <a:t>Aurorisation</a:t>
            </a:r>
            <a:r>
              <a:rPr lang="en-GB" dirty="0"/>
              <a:t>’ of our courses and programmes.</a:t>
            </a:r>
          </a:p>
          <a:p>
            <a:pPr marL="0" indent="0">
              <a:buNone/>
            </a:pPr>
            <a:endParaRPr lang="en-GB" dirty="0"/>
          </a:p>
        </p:txBody>
      </p:sp>
      <p:sp>
        <p:nvSpPr>
          <p:cNvPr id="4" name="Slide Number Placeholder 3"/>
          <p:cNvSpPr>
            <a:spLocks noGrp="1"/>
          </p:cNvSpPr>
          <p:nvPr>
            <p:ph type="sldNum" sz="quarter" idx="5"/>
          </p:nvPr>
        </p:nvSpPr>
        <p:spPr/>
        <p:txBody>
          <a:bodyPr/>
          <a:lstStyle/>
          <a:p>
            <a:fld id="{A38D5BFB-CE13-41AE-B5C5-36E2ED620D9F}" type="slidenum">
              <a:rPr lang="en-US" smtClean="0"/>
              <a:t>7</a:t>
            </a:fld>
            <a:endParaRPr lang="en-US"/>
          </a:p>
        </p:txBody>
      </p:sp>
    </p:spTree>
    <p:extLst>
      <p:ext uri="{BB962C8B-B14F-4D97-AF65-F5344CB8AC3E}">
        <p14:creationId xmlns:p14="http://schemas.microsoft.com/office/powerpoint/2010/main" val="258054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main objective of ‘</a:t>
            </a:r>
            <a:r>
              <a:rPr lang="en-GB" dirty="0" err="1"/>
              <a:t>Aurorisation</a:t>
            </a:r>
            <a:r>
              <a:rPr lang="en-GB" dirty="0"/>
              <a:t>’ is to enhance teaching and learning using one or more of the methods developed or promoted by Aurora to foster students´ social innovation competences and mindset or in other words to make them innovative and sustainable “change makers” In its transformational process, Aurora embraces different values and educational perspectives and “</a:t>
            </a:r>
            <a:r>
              <a:rPr lang="en-GB" dirty="0" err="1"/>
              <a:t>Aurorisation</a:t>
            </a:r>
            <a:r>
              <a:rPr lang="en-GB" dirty="0"/>
              <a:t>” thus encompasses a variety of pedagogical methods and approaches. Each academic participating in Aurora should reflect on the overarching goals of the three-year programme funded by the European Commission as part of the European Universities Initiative and determine which method or approach, or combination of methods and approaches, would bring the most added value to their courses and for their students. As a reminder, the following are the overarching goals: ü Equip a diverse student population with the skills and mindset to make them social entrepreneurs and innovators, willing and able to tackle the major challenges of our societies ü Make collaboration with external stakeholders and students regular practice in education, research and outreach – at local, national, European and global levels ü Lead by example and inspire others as pioneers in sustainability, reducing the footprint of our individual and collective activities and making substantial contributions to addressing the Sustainable Development Goals (SDG).</a:t>
            </a:r>
          </a:p>
          <a:p>
            <a:pPr marL="0" indent="0">
              <a:buNone/>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No matter which method or approach is chosen, all those listed below are characterised by the fact that they put the learners at the centre. In doing so, however, they also make the teachers/academics coaches for the actual learning process. In addition, the chosen approach/method must be in line with the intended learning outcomes, the intended generic/academic competences, the contents, but also with the framework conditions, or at least with the strengths of the teachers/academics, in the sense of constructive alignment:</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A38D5BFB-CE13-41AE-B5C5-36E2ED620D9F}" type="slidenum">
              <a:rPr lang="en-US" smtClean="0"/>
              <a:t>8</a:t>
            </a:fld>
            <a:endParaRPr lang="en-US"/>
          </a:p>
        </p:txBody>
      </p:sp>
    </p:spTree>
    <p:extLst>
      <p:ext uri="{BB962C8B-B14F-4D97-AF65-F5344CB8AC3E}">
        <p14:creationId xmlns:p14="http://schemas.microsoft.com/office/powerpoint/2010/main" val="332148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A38D5BFB-CE13-41AE-B5C5-36E2ED620D9F}" type="slidenum">
              <a:rPr lang="en-US" smtClean="0"/>
              <a:t>9</a:t>
            </a:fld>
            <a:endParaRPr lang="en-US"/>
          </a:p>
        </p:txBody>
      </p:sp>
    </p:spTree>
    <p:extLst>
      <p:ext uri="{BB962C8B-B14F-4D97-AF65-F5344CB8AC3E}">
        <p14:creationId xmlns:p14="http://schemas.microsoft.com/office/powerpoint/2010/main" val="147650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38D5BFB-CE13-41AE-B5C5-36E2ED620D9F}" type="slidenum">
              <a:rPr lang="en-US" smtClean="0"/>
              <a:t>11</a:t>
            </a:fld>
            <a:endParaRPr lang="en-US"/>
          </a:p>
        </p:txBody>
      </p:sp>
    </p:spTree>
    <p:extLst>
      <p:ext uri="{BB962C8B-B14F-4D97-AF65-F5344CB8AC3E}">
        <p14:creationId xmlns:p14="http://schemas.microsoft.com/office/powerpoint/2010/main" val="182115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C9026-1834-479A-8FE8-25937D414115}"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A82F7-0DED-4F2A-AA65-B8E4B32E19D0}" type="slidenum">
              <a:rPr lang="en-US" smtClean="0"/>
              <a:t>‹#›</a:t>
            </a:fld>
            <a:endParaRPr lang="en-US"/>
          </a:p>
        </p:txBody>
      </p:sp>
    </p:spTree>
    <p:extLst>
      <p:ext uri="{BB962C8B-B14F-4D97-AF65-F5344CB8AC3E}">
        <p14:creationId xmlns:p14="http://schemas.microsoft.com/office/powerpoint/2010/main" val="77422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C9026-1834-479A-8FE8-25937D414115}"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A82F7-0DED-4F2A-AA65-B8E4B32E19D0}" type="slidenum">
              <a:rPr lang="en-US" smtClean="0"/>
              <a:t>‹#›</a:t>
            </a:fld>
            <a:endParaRPr lang="en-US"/>
          </a:p>
        </p:txBody>
      </p:sp>
    </p:spTree>
    <p:extLst>
      <p:ext uri="{BB962C8B-B14F-4D97-AF65-F5344CB8AC3E}">
        <p14:creationId xmlns:p14="http://schemas.microsoft.com/office/powerpoint/2010/main" val="283103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C9026-1834-479A-8FE8-25937D414115}"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A82F7-0DED-4F2A-AA65-B8E4B32E19D0}" type="slidenum">
              <a:rPr lang="en-US" smtClean="0"/>
              <a:t>‹#›</a:t>
            </a:fld>
            <a:endParaRPr lang="en-US"/>
          </a:p>
        </p:txBody>
      </p:sp>
    </p:spTree>
    <p:extLst>
      <p:ext uri="{BB962C8B-B14F-4D97-AF65-F5344CB8AC3E}">
        <p14:creationId xmlns:p14="http://schemas.microsoft.com/office/powerpoint/2010/main" val="114624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C9026-1834-479A-8FE8-25937D414115}"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A82F7-0DED-4F2A-AA65-B8E4B32E19D0}" type="slidenum">
              <a:rPr lang="en-US" smtClean="0"/>
              <a:t>‹#›</a:t>
            </a:fld>
            <a:endParaRPr lang="en-US"/>
          </a:p>
        </p:txBody>
      </p:sp>
    </p:spTree>
    <p:extLst>
      <p:ext uri="{BB962C8B-B14F-4D97-AF65-F5344CB8AC3E}">
        <p14:creationId xmlns:p14="http://schemas.microsoft.com/office/powerpoint/2010/main" val="190364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C9026-1834-479A-8FE8-25937D414115}"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A82F7-0DED-4F2A-AA65-B8E4B32E19D0}" type="slidenum">
              <a:rPr lang="en-US" smtClean="0"/>
              <a:t>‹#›</a:t>
            </a:fld>
            <a:endParaRPr lang="en-US"/>
          </a:p>
        </p:txBody>
      </p:sp>
    </p:spTree>
    <p:extLst>
      <p:ext uri="{BB962C8B-B14F-4D97-AF65-F5344CB8AC3E}">
        <p14:creationId xmlns:p14="http://schemas.microsoft.com/office/powerpoint/2010/main" val="356798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C9026-1834-479A-8FE8-25937D414115}"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A82F7-0DED-4F2A-AA65-B8E4B32E19D0}" type="slidenum">
              <a:rPr lang="en-US" smtClean="0"/>
              <a:t>‹#›</a:t>
            </a:fld>
            <a:endParaRPr lang="en-US"/>
          </a:p>
        </p:txBody>
      </p:sp>
    </p:spTree>
    <p:extLst>
      <p:ext uri="{BB962C8B-B14F-4D97-AF65-F5344CB8AC3E}">
        <p14:creationId xmlns:p14="http://schemas.microsoft.com/office/powerpoint/2010/main" val="48084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C9026-1834-479A-8FE8-25937D414115}"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A82F7-0DED-4F2A-AA65-B8E4B32E19D0}" type="slidenum">
              <a:rPr lang="en-US" smtClean="0"/>
              <a:t>‹#›</a:t>
            </a:fld>
            <a:endParaRPr lang="en-US"/>
          </a:p>
        </p:txBody>
      </p:sp>
    </p:spTree>
    <p:extLst>
      <p:ext uri="{BB962C8B-B14F-4D97-AF65-F5344CB8AC3E}">
        <p14:creationId xmlns:p14="http://schemas.microsoft.com/office/powerpoint/2010/main" val="286389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C9026-1834-479A-8FE8-25937D414115}"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A82F7-0DED-4F2A-AA65-B8E4B32E19D0}" type="slidenum">
              <a:rPr lang="en-US" smtClean="0"/>
              <a:t>‹#›</a:t>
            </a:fld>
            <a:endParaRPr lang="en-US"/>
          </a:p>
        </p:txBody>
      </p:sp>
    </p:spTree>
    <p:extLst>
      <p:ext uri="{BB962C8B-B14F-4D97-AF65-F5344CB8AC3E}">
        <p14:creationId xmlns:p14="http://schemas.microsoft.com/office/powerpoint/2010/main" val="273583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C9026-1834-479A-8FE8-25937D414115}"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A82F7-0DED-4F2A-AA65-B8E4B32E19D0}" type="slidenum">
              <a:rPr lang="en-US" smtClean="0"/>
              <a:t>‹#›</a:t>
            </a:fld>
            <a:endParaRPr lang="en-US"/>
          </a:p>
        </p:txBody>
      </p:sp>
    </p:spTree>
    <p:extLst>
      <p:ext uri="{BB962C8B-B14F-4D97-AF65-F5344CB8AC3E}">
        <p14:creationId xmlns:p14="http://schemas.microsoft.com/office/powerpoint/2010/main" val="197099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68C9026-1834-479A-8FE8-25937D414115}"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A82F7-0DED-4F2A-AA65-B8E4B32E19D0}" type="slidenum">
              <a:rPr lang="en-US" smtClean="0"/>
              <a:t>‹#›</a:t>
            </a:fld>
            <a:endParaRPr lang="en-US"/>
          </a:p>
        </p:txBody>
      </p:sp>
    </p:spTree>
    <p:extLst>
      <p:ext uri="{BB962C8B-B14F-4D97-AF65-F5344CB8AC3E}">
        <p14:creationId xmlns:p14="http://schemas.microsoft.com/office/powerpoint/2010/main" val="137634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68C9026-1834-479A-8FE8-25937D414115}"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A82F7-0DED-4F2A-AA65-B8E4B32E19D0}" type="slidenum">
              <a:rPr lang="en-US" smtClean="0"/>
              <a:t>‹#›</a:t>
            </a:fld>
            <a:endParaRPr lang="en-US"/>
          </a:p>
        </p:txBody>
      </p:sp>
    </p:spTree>
    <p:extLst>
      <p:ext uri="{BB962C8B-B14F-4D97-AF65-F5344CB8AC3E}">
        <p14:creationId xmlns:p14="http://schemas.microsoft.com/office/powerpoint/2010/main" val="169767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68C9026-1834-479A-8FE8-25937D414115}" type="datetimeFigureOut">
              <a:rPr lang="en-US" smtClean="0"/>
              <a:t>3/31/2022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70A82F7-0DED-4F2A-AA65-B8E4B32E19D0}" type="slidenum">
              <a:rPr lang="en-US" smtClean="0"/>
              <a:t>‹#›</a:t>
            </a:fld>
            <a:endParaRPr lang="en-US"/>
          </a:p>
        </p:txBody>
      </p:sp>
    </p:spTree>
    <p:extLst>
      <p:ext uri="{BB962C8B-B14F-4D97-AF65-F5344CB8AC3E}">
        <p14:creationId xmlns:p14="http://schemas.microsoft.com/office/powerpoint/2010/main" val="1938561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tiff"/><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tiff"/><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tiff"/><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emf"/><Relationship Id="rId1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aurora.upol.cz/aurora-mini-grants-list-of-awarded-mini-grant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urora.upol.cz/" TargetMode="External"/><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2.png"/><Relationship Id="rId4" Type="http://schemas.openxmlformats.org/officeDocument/2006/relationships/image" Target="../media/image36.jpg"/><Relationship Id="rId9" Type="http://schemas.openxmlformats.org/officeDocument/2006/relationships/hyperlink" Target="https://aurora-universities.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9.png"/><Relationship Id="rId7" Type="http://schemas.openxmlformats.org/officeDocument/2006/relationships/image" Target="../media/image16.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tif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D25A22-BBD1-4A4A-94F5-F434B382CF1C}"/>
              </a:ext>
            </a:extLst>
          </p:cNvPr>
          <p:cNvPicPr>
            <a:picLocks noChangeAspect="1"/>
          </p:cNvPicPr>
          <p:nvPr/>
        </p:nvPicPr>
        <p:blipFill rotWithShape="1">
          <a:blip r:embed="rId3">
            <a:extLst>
              <a:ext uri="{28A0092B-C50C-407E-A947-70E740481C1C}">
                <a14:useLocalDpi xmlns:a14="http://schemas.microsoft.com/office/drawing/2010/main" val="0"/>
              </a:ext>
            </a:extLst>
          </a:blip>
          <a:srcRect l="8476"/>
          <a:stretch/>
        </p:blipFill>
        <p:spPr>
          <a:xfrm>
            <a:off x="-90571" y="1"/>
            <a:ext cx="7108357" cy="5143500"/>
          </a:xfrm>
          <a:prstGeom prst="rect">
            <a:avLst/>
          </a:prstGeom>
        </p:spPr>
      </p:pic>
      <p:pic>
        <p:nvPicPr>
          <p:cNvPr id="7" name="Picture 6" descr="Shape&#10;&#10;Description automatically generated">
            <a:extLst>
              <a:ext uri="{FF2B5EF4-FFF2-40B4-BE49-F238E27FC236}">
                <a16:creationId xmlns:a16="http://schemas.microsoft.com/office/drawing/2014/main" id="{50A26EE8-E21F-4BB5-AE5E-366ABAA65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71" y="31530"/>
            <a:ext cx="9144000" cy="5143500"/>
          </a:xfrm>
          <a:prstGeom prst="rect">
            <a:avLst/>
          </a:prstGeom>
        </p:spPr>
      </p:pic>
      <p:sp>
        <p:nvSpPr>
          <p:cNvPr id="8" name="TextBox 7">
            <a:extLst>
              <a:ext uri="{FF2B5EF4-FFF2-40B4-BE49-F238E27FC236}">
                <a16:creationId xmlns:a16="http://schemas.microsoft.com/office/drawing/2014/main" id="{280C5908-5CD0-4546-A161-1214D287C104}"/>
              </a:ext>
            </a:extLst>
          </p:cNvPr>
          <p:cNvSpPr txBox="1"/>
          <p:nvPr/>
        </p:nvSpPr>
        <p:spPr>
          <a:xfrm>
            <a:off x="4381296" y="1916010"/>
            <a:ext cx="4445464" cy="1569660"/>
          </a:xfrm>
          <a:prstGeom prst="rect">
            <a:avLst/>
          </a:prstGeom>
          <a:noFill/>
        </p:spPr>
        <p:txBody>
          <a:bodyPr wrap="square" rtlCol="0">
            <a:spAutoFit/>
          </a:bodyPr>
          <a:lstStyle/>
          <a:p>
            <a:pPr algn="r"/>
            <a:r>
              <a:rPr lang="cs-CZ" sz="3200" b="1" dirty="0">
                <a:solidFill>
                  <a:srgbClr val="00DEB9"/>
                </a:solidFill>
                <a:latin typeface="Salome" panose="02000503000000020004" pitchFamily="50" charset="0"/>
                <a:cs typeface="Arial" panose="020B0604020202020204" pitchFamily="34" charset="0"/>
              </a:rPr>
              <a:t>Aurora CDS </a:t>
            </a:r>
            <a:r>
              <a:rPr lang="en-US" sz="3200" b="1" dirty="0">
                <a:solidFill>
                  <a:srgbClr val="00DEB9"/>
                </a:solidFill>
                <a:latin typeface="Salome" panose="02000503000000020004" pitchFamily="50" charset="0"/>
                <a:cs typeface="Arial" panose="020B0604020202020204" pitchFamily="34" charset="0"/>
              </a:rPr>
              <a:t>training </a:t>
            </a:r>
          </a:p>
          <a:p>
            <a:pPr algn="r"/>
            <a:r>
              <a:rPr lang="en-US" sz="3200" b="1" dirty="0">
                <a:solidFill>
                  <a:srgbClr val="00DEB9"/>
                </a:solidFill>
                <a:latin typeface="Salome" panose="02000503000000020004" pitchFamily="50" charset="0"/>
                <a:cs typeface="Arial" panose="020B0604020202020204" pitchFamily="34" charset="0"/>
              </a:rPr>
              <a:t>University of </a:t>
            </a:r>
            <a:r>
              <a:rPr lang="en-US" sz="3200" b="1" dirty="0" err="1">
                <a:solidFill>
                  <a:srgbClr val="00DEB9"/>
                </a:solidFill>
                <a:latin typeface="Salome" panose="02000503000000020004" pitchFamily="50" charset="0"/>
                <a:cs typeface="Arial" panose="020B0604020202020204" pitchFamily="34" charset="0"/>
              </a:rPr>
              <a:t>Tetova</a:t>
            </a:r>
            <a:endParaRPr lang="en-US" sz="3200" b="1" dirty="0">
              <a:solidFill>
                <a:srgbClr val="00DEB9"/>
              </a:solidFill>
              <a:latin typeface="Salome" panose="02000503000000020004" pitchFamily="50" charset="0"/>
              <a:cs typeface="Arial" panose="020B0604020202020204" pitchFamily="34" charset="0"/>
            </a:endParaRPr>
          </a:p>
          <a:p>
            <a:pPr algn="r"/>
            <a:endParaRPr lang="en-US" sz="3200" b="1" dirty="0">
              <a:solidFill>
                <a:srgbClr val="00DEB9"/>
              </a:solidFill>
              <a:latin typeface="Salome" panose="02000503000000020004" pitchFamily="50" charset="0"/>
              <a:cs typeface="Arial" panose="020B0604020202020204" pitchFamily="34" charset="0"/>
            </a:endParaRPr>
          </a:p>
        </p:txBody>
      </p:sp>
      <p:sp>
        <p:nvSpPr>
          <p:cNvPr id="9" name="TextBox 8">
            <a:extLst>
              <a:ext uri="{FF2B5EF4-FFF2-40B4-BE49-F238E27FC236}">
                <a16:creationId xmlns:a16="http://schemas.microsoft.com/office/drawing/2014/main" id="{A64C16CB-49F0-4D95-BCE1-5A9B2D575936}"/>
              </a:ext>
            </a:extLst>
          </p:cNvPr>
          <p:cNvSpPr txBox="1"/>
          <p:nvPr/>
        </p:nvSpPr>
        <p:spPr>
          <a:xfrm>
            <a:off x="4179976" y="3562073"/>
            <a:ext cx="4554578" cy="338554"/>
          </a:xfrm>
          <a:prstGeom prst="rect">
            <a:avLst/>
          </a:prstGeom>
          <a:noFill/>
        </p:spPr>
        <p:txBody>
          <a:bodyPr wrap="square" rtlCol="0">
            <a:spAutoFit/>
          </a:bodyPr>
          <a:lstStyle/>
          <a:p>
            <a:pPr algn="r"/>
            <a:r>
              <a:rPr lang="en-US" sz="1600" dirty="0">
                <a:solidFill>
                  <a:srgbClr val="0095F7"/>
                </a:solidFill>
                <a:latin typeface="Salome" panose="02000503000000020004" pitchFamily="50" charset="0"/>
                <a:cs typeface="Arial" panose="020B0604020202020204" pitchFamily="34" charset="0"/>
              </a:rPr>
              <a:t>31 March 202</a:t>
            </a:r>
            <a:r>
              <a:rPr lang="cs-CZ" sz="1600" dirty="0">
                <a:solidFill>
                  <a:srgbClr val="0095F7"/>
                </a:solidFill>
                <a:latin typeface="Salome" panose="02000503000000020004" pitchFamily="50" charset="0"/>
                <a:cs typeface="Arial" panose="020B0604020202020204" pitchFamily="34" charset="0"/>
              </a:rPr>
              <a:t>2</a:t>
            </a:r>
            <a:r>
              <a:rPr lang="en-US" sz="1600" dirty="0">
                <a:solidFill>
                  <a:srgbClr val="0095F7"/>
                </a:solidFill>
                <a:latin typeface="Salome" panose="02000503000000020004" pitchFamily="50" charset="0"/>
                <a:cs typeface="Arial" panose="020B0604020202020204" pitchFamily="34" charset="0"/>
              </a:rPr>
              <a:t> </a:t>
            </a:r>
          </a:p>
        </p:txBody>
      </p:sp>
      <p:pic>
        <p:nvPicPr>
          <p:cNvPr id="10" name="Picture 9" descr="Logo, company name&#10;&#10;Description automatically generated">
            <a:extLst>
              <a:ext uri="{FF2B5EF4-FFF2-40B4-BE49-F238E27FC236}">
                <a16:creationId xmlns:a16="http://schemas.microsoft.com/office/drawing/2014/main" id="{B05C3445-8231-44CF-9C19-E65ACC800A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870" y="405639"/>
            <a:ext cx="1733890" cy="549313"/>
          </a:xfrm>
          <a:prstGeom prst="rect">
            <a:avLst/>
          </a:prstGeom>
        </p:spPr>
      </p:pic>
      <p:pic>
        <p:nvPicPr>
          <p:cNvPr id="3" name="Picture 2" descr="A screenshot of a computer&#10;&#10;Description automatically generated with low confidence">
            <a:extLst>
              <a:ext uri="{FF2B5EF4-FFF2-40B4-BE49-F238E27FC236}">
                <a16:creationId xmlns:a16="http://schemas.microsoft.com/office/drawing/2014/main" id="{37968701-A0CA-42BE-AC62-0AF3FC67F43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57265" y="4423903"/>
            <a:ext cx="2202894" cy="479732"/>
          </a:xfrm>
          <a:prstGeom prst="rect">
            <a:avLst/>
          </a:prstGeom>
        </p:spPr>
      </p:pic>
    </p:spTree>
    <p:extLst>
      <p:ext uri="{BB962C8B-B14F-4D97-AF65-F5344CB8AC3E}">
        <p14:creationId xmlns:p14="http://schemas.microsoft.com/office/powerpoint/2010/main" val="139265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9669C7-8F2D-461F-9C77-0AB9765C919B}"/>
              </a:ext>
            </a:extLst>
          </p:cNvPr>
          <p:cNvSpPr txBox="1"/>
          <p:nvPr/>
        </p:nvSpPr>
        <p:spPr>
          <a:xfrm>
            <a:off x="617456" y="428464"/>
            <a:ext cx="4572000" cy="478464"/>
          </a:xfrm>
          <a:prstGeom prst="rect">
            <a:avLst/>
          </a:prstGeom>
          <a:noFill/>
        </p:spPr>
        <p:txBody>
          <a:bodyPr wrap="square">
            <a:spAutoFit/>
          </a:bodyPr>
          <a:lstStyle/>
          <a:p>
            <a:pPr>
              <a:lnSpc>
                <a:spcPts val="3000"/>
              </a:lnSpc>
            </a:pPr>
            <a:r>
              <a:rPr lang="en-GB" sz="2800" b="1" dirty="0">
                <a:solidFill>
                  <a:srgbClr val="0095F7"/>
                </a:solidFill>
                <a:latin typeface="Salome" panose="02000503000000020004" pitchFamily="50" charset="0"/>
                <a:cs typeface="Arial" panose="020B0604020202020204" pitchFamily="34" charset="0"/>
              </a:rPr>
              <a:t>CDS Participants</a:t>
            </a:r>
            <a:endParaRPr lang="en-US" sz="2800" b="1" dirty="0">
              <a:solidFill>
                <a:srgbClr val="0095F7"/>
              </a:solidFill>
              <a:latin typeface="Salome" panose="02000503000000020004" pitchFamily="50" charset="0"/>
              <a:cs typeface="Arial" panose="020B0604020202020204" pitchFamily="34" charset="0"/>
            </a:endParaRPr>
          </a:p>
        </p:txBody>
      </p:sp>
      <p:graphicFrame>
        <p:nvGraphicFramePr>
          <p:cNvPr id="8" name="Table 7">
            <a:extLst>
              <a:ext uri="{FF2B5EF4-FFF2-40B4-BE49-F238E27FC236}">
                <a16:creationId xmlns:a16="http://schemas.microsoft.com/office/drawing/2014/main" id="{7FE6252F-87B9-4E4F-9380-252DEAC9AB30}"/>
              </a:ext>
            </a:extLst>
          </p:cNvPr>
          <p:cNvGraphicFramePr>
            <a:graphicFrameLocks noGrp="1"/>
          </p:cNvGraphicFramePr>
          <p:nvPr>
            <p:extLst>
              <p:ext uri="{D42A27DB-BD31-4B8C-83A1-F6EECF244321}">
                <p14:modId xmlns:p14="http://schemas.microsoft.com/office/powerpoint/2010/main" val="3972126359"/>
              </p:ext>
            </p:extLst>
          </p:nvPr>
        </p:nvGraphicFramePr>
        <p:xfrm>
          <a:off x="314493" y="1523459"/>
          <a:ext cx="3019150" cy="2684205"/>
        </p:xfrm>
        <a:graphic>
          <a:graphicData uri="http://schemas.openxmlformats.org/drawingml/2006/table">
            <a:tbl>
              <a:tblPr firstRow="1" firstCol="1" bandRow="1"/>
              <a:tblGrid>
                <a:gridCol w="664981">
                  <a:extLst>
                    <a:ext uri="{9D8B030D-6E8A-4147-A177-3AD203B41FA5}">
                      <a16:colId xmlns:a16="http://schemas.microsoft.com/office/drawing/2014/main" val="20000"/>
                    </a:ext>
                  </a:extLst>
                </a:gridCol>
                <a:gridCol w="2354169">
                  <a:extLst>
                    <a:ext uri="{9D8B030D-6E8A-4147-A177-3AD203B41FA5}">
                      <a16:colId xmlns:a16="http://schemas.microsoft.com/office/drawing/2014/main" val="20001"/>
                    </a:ext>
                  </a:extLst>
                </a:gridCol>
              </a:tblGrid>
              <a:tr h="583483">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100" dirty="0">
                          <a:effectLst/>
                          <a:latin typeface="Arial" charset="0"/>
                          <a:ea typeface="Calibri" charset="0"/>
                          <a:cs typeface="Times New Roman" charset="0"/>
                        </a:rPr>
                        <a:t>South-West University “</a:t>
                      </a:r>
                      <a:r>
                        <a:rPr lang="en-US" sz="1100" dirty="0" err="1">
                          <a:effectLst/>
                          <a:latin typeface="Arial" charset="0"/>
                          <a:ea typeface="Calibri" charset="0"/>
                          <a:cs typeface="Times New Roman" charset="0"/>
                        </a:rPr>
                        <a:t>Neofit</a:t>
                      </a:r>
                      <a:r>
                        <a:rPr lang="en-US" sz="1100" dirty="0">
                          <a:effectLst/>
                          <a:latin typeface="Arial" charset="0"/>
                          <a:ea typeface="Calibri" charset="0"/>
                          <a:cs typeface="Times New Roman" charset="0"/>
                        </a:rPr>
                        <a:t> </a:t>
                      </a:r>
                      <a:r>
                        <a:rPr lang="en-US" sz="1100" dirty="0" err="1">
                          <a:effectLst/>
                          <a:latin typeface="Arial" charset="0"/>
                          <a:ea typeface="Calibri" charset="0"/>
                          <a:cs typeface="Times New Roman" charset="0"/>
                        </a:rPr>
                        <a:t>Rilski</a:t>
                      </a:r>
                      <a:r>
                        <a:rPr lang="en-US" sz="1100" dirty="0">
                          <a:effectLst/>
                          <a:latin typeface="Arial" charset="0"/>
                          <a:ea typeface="Calibri" charset="0"/>
                          <a:cs typeface="Times New Roman" charset="0"/>
                        </a:rPr>
                        <a:t>”</a:t>
                      </a:r>
                      <a:endParaRPr lang="en-US" sz="900" dirty="0">
                        <a:effectLst/>
                        <a:latin typeface="Calibri" charset="0"/>
                        <a:ea typeface="Calibri" charset="0"/>
                        <a:cs typeface="Times New Roman" charset="0"/>
                      </a:endParaRPr>
                    </a:p>
                    <a:p>
                      <a:pPr algn="ctr">
                        <a:lnSpc>
                          <a:spcPct val="107000"/>
                        </a:lnSpc>
                        <a:spcAft>
                          <a:spcPts val="0"/>
                        </a:spcAft>
                      </a:pPr>
                      <a:r>
                        <a:rPr lang="en-US" sz="1100" dirty="0">
                          <a:effectLst/>
                          <a:latin typeface="Arial" charset="0"/>
                          <a:ea typeface="Calibri" charset="0"/>
                          <a:cs typeface="Times New Roman" charset="0"/>
                        </a:rPr>
                        <a:t>Blagoevgrad, Bulgaria</a:t>
                      </a:r>
                      <a:endParaRPr lang="en-US" sz="900" dirty="0">
                        <a:effectLst/>
                        <a:latin typeface="Calibri" charset="0"/>
                        <a:ea typeface="Calibri" charset="0"/>
                        <a:cs typeface="Times New Roman" charset="0"/>
                      </a:endParaRPr>
                    </a:p>
                  </a:txBody>
                  <a:tcPr marL="51505" marR="51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09244">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100" dirty="0" err="1">
                          <a:effectLst/>
                          <a:latin typeface="Arial" charset="0"/>
                          <a:ea typeface="Calibri" charset="0"/>
                          <a:cs typeface="Times New Roman" charset="0"/>
                        </a:rPr>
                        <a:t>Pavol</a:t>
                      </a:r>
                      <a:r>
                        <a:rPr lang="en-US" sz="1100" dirty="0">
                          <a:effectLst/>
                          <a:latin typeface="Arial" charset="0"/>
                          <a:ea typeface="Calibri" charset="0"/>
                          <a:cs typeface="Times New Roman" charset="0"/>
                        </a:rPr>
                        <a:t> </a:t>
                      </a:r>
                      <a:r>
                        <a:rPr lang="en-US" sz="1100" dirty="0" err="1">
                          <a:effectLst/>
                          <a:latin typeface="Arial" charset="0"/>
                          <a:ea typeface="Calibri" charset="0"/>
                          <a:cs typeface="Times New Roman" charset="0"/>
                        </a:rPr>
                        <a:t>Jozef</a:t>
                      </a:r>
                      <a:r>
                        <a:rPr lang="en-US" sz="1100" dirty="0">
                          <a:effectLst/>
                          <a:latin typeface="Arial" charset="0"/>
                          <a:ea typeface="Calibri" charset="0"/>
                          <a:cs typeface="Times New Roman" charset="0"/>
                        </a:rPr>
                        <a:t> </a:t>
                      </a:r>
                      <a:r>
                        <a:rPr lang="en-US" sz="1100" dirty="0" err="1">
                          <a:effectLst/>
                          <a:latin typeface="Arial" charset="0"/>
                          <a:ea typeface="Calibri" charset="0"/>
                          <a:cs typeface="Times New Roman" charset="0"/>
                        </a:rPr>
                        <a:t>Šafárik</a:t>
                      </a:r>
                      <a:r>
                        <a:rPr lang="en-US" sz="1100" dirty="0">
                          <a:effectLst/>
                          <a:latin typeface="Arial" charset="0"/>
                          <a:ea typeface="Calibri" charset="0"/>
                          <a:cs typeface="Times New Roman" charset="0"/>
                        </a:rPr>
                        <a:t> University in </a:t>
                      </a:r>
                      <a:r>
                        <a:rPr lang="en-US" sz="1100" dirty="0" err="1">
                          <a:effectLst/>
                          <a:latin typeface="Arial" charset="0"/>
                          <a:ea typeface="Calibri" charset="0"/>
                          <a:cs typeface="Times New Roman" charset="0"/>
                        </a:rPr>
                        <a:t>Košice</a:t>
                      </a:r>
                      <a:endParaRPr lang="en-US" sz="900" dirty="0">
                        <a:effectLst/>
                        <a:latin typeface="Calibri" charset="0"/>
                        <a:ea typeface="Calibri" charset="0"/>
                        <a:cs typeface="Times New Roman" charset="0"/>
                      </a:endParaRPr>
                    </a:p>
                    <a:p>
                      <a:pPr algn="ctr">
                        <a:lnSpc>
                          <a:spcPct val="107000"/>
                        </a:lnSpc>
                        <a:spcAft>
                          <a:spcPts val="0"/>
                        </a:spcAft>
                      </a:pPr>
                      <a:r>
                        <a:rPr lang="en-US" sz="1100" dirty="0" err="1">
                          <a:effectLst/>
                          <a:latin typeface="Arial" charset="0"/>
                          <a:ea typeface="Calibri" charset="0"/>
                          <a:cs typeface="Times New Roman" charset="0"/>
                        </a:rPr>
                        <a:t>Košice</a:t>
                      </a:r>
                      <a:r>
                        <a:rPr lang="en-US" sz="1100" dirty="0">
                          <a:effectLst/>
                          <a:latin typeface="Arial" charset="0"/>
                          <a:ea typeface="Calibri" charset="0"/>
                          <a:cs typeface="Times New Roman" charset="0"/>
                        </a:rPr>
                        <a:t>, Slovakia</a:t>
                      </a:r>
                      <a:endParaRPr lang="en-US" sz="900" dirty="0">
                        <a:effectLst/>
                        <a:latin typeface="Calibri" charset="0"/>
                        <a:ea typeface="Calibri" charset="0"/>
                        <a:cs typeface="Times New Roman" charset="0"/>
                      </a:endParaRPr>
                    </a:p>
                    <a:p>
                      <a:pPr algn="ctr">
                        <a:lnSpc>
                          <a:spcPct val="107000"/>
                        </a:lnSpc>
                        <a:spcAft>
                          <a:spcPts val="0"/>
                        </a:spcAft>
                      </a:pPr>
                      <a:r>
                        <a:rPr lang="en-US" sz="1100" dirty="0">
                          <a:effectLst/>
                          <a:latin typeface="Arial" charset="0"/>
                          <a:ea typeface="Calibri" charset="0"/>
                          <a:cs typeface="Times New Roman" charset="0"/>
                        </a:rPr>
                        <a:t> </a:t>
                      </a:r>
                      <a:endParaRPr lang="en-US" sz="900" dirty="0">
                        <a:effectLst/>
                        <a:latin typeface="Calibri" charset="0"/>
                        <a:ea typeface="Calibri" charset="0"/>
                        <a:cs typeface="Times New Roman" charset="0"/>
                      </a:endParaRPr>
                    </a:p>
                  </a:txBody>
                  <a:tcPr marL="51505" marR="51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45739">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100" dirty="0">
                          <a:effectLst/>
                          <a:latin typeface="Arial" charset="0"/>
                          <a:ea typeface="Calibri" charset="0"/>
                          <a:cs typeface="Times New Roman" charset="0"/>
                        </a:rPr>
                        <a:t>V. N. </a:t>
                      </a:r>
                      <a:r>
                        <a:rPr lang="en-US" sz="1100" dirty="0" err="1">
                          <a:effectLst/>
                          <a:latin typeface="Arial" charset="0"/>
                          <a:ea typeface="Calibri" charset="0"/>
                          <a:cs typeface="Times New Roman" charset="0"/>
                        </a:rPr>
                        <a:t>Karazin</a:t>
                      </a:r>
                      <a:r>
                        <a:rPr lang="en-US" sz="1100" dirty="0">
                          <a:effectLst/>
                          <a:latin typeface="Arial" charset="0"/>
                          <a:ea typeface="Calibri" charset="0"/>
                          <a:cs typeface="Times New Roman" charset="0"/>
                        </a:rPr>
                        <a:t> </a:t>
                      </a:r>
                      <a:r>
                        <a:rPr lang="en-US" sz="1100" dirty="0" err="1">
                          <a:effectLst/>
                          <a:latin typeface="Arial" charset="0"/>
                          <a:ea typeface="Calibri" charset="0"/>
                          <a:cs typeface="Times New Roman" charset="0"/>
                        </a:rPr>
                        <a:t>Kharkiv</a:t>
                      </a:r>
                      <a:r>
                        <a:rPr lang="en-US" sz="1100" dirty="0">
                          <a:effectLst/>
                          <a:latin typeface="Arial" charset="0"/>
                          <a:ea typeface="Calibri" charset="0"/>
                          <a:cs typeface="Times New Roman" charset="0"/>
                        </a:rPr>
                        <a:t> National University</a:t>
                      </a:r>
                      <a:endParaRPr lang="en-US" sz="900" dirty="0">
                        <a:effectLst/>
                        <a:latin typeface="Calibri" charset="0"/>
                        <a:ea typeface="Calibri" charset="0"/>
                        <a:cs typeface="Times New Roman" charset="0"/>
                      </a:endParaRPr>
                    </a:p>
                    <a:p>
                      <a:pPr algn="ctr">
                        <a:lnSpc>
                          <a:spcPct val="107000"/>
                        </a:lnSpc>
                        <a:spcAft>
                          <a:spcPts val="0"/>
                        </a:spcAft>
                      </a:pPr>
                      <a:r>
                        <a:rPr lang="en-US" sz="1100" dirty="0" err="1">
                          <a:effectLst/>
                          <a:latin typeface="Arial" charset="0"/>
                          <a:ea typeface="Calibri" charset="0"/>
                          <a:cs typeface="Times New Roman" charset="0"/>
                        </a:rPr>
                        <a:t>Kharkiv</a:t>
                      </a:r>
                      <a:r>
                        <a:rPr lang="en-US" sz="1100" dirty="0">
                          <a:effectLst/>
                          <a:latin typeface="Arial" charset="0"/>
                          <a:ea typeface="Calibri" charset="0"/>
                          <a:cs typeface="Times New Roman" charset="0"/>
                        </a:rPr>
                        <a:t>, Ukraine</a:t>
                      </a:r>
                      <a:endParaRPr lang="en-US" sz="900" dirty="0">
                        <a:effectLst/>
                        <a:latin typeface="Calibri" charset="0"/>
                        <a:ea typeface="Calibri" charset="0"/>
                        <a:cs typeface="Times New Roman" charset="0"/>
                      </a:endParaRPr>
                    </a:p>
                  </a:txBody>
                  <a:tcPr marL="51505" marR="51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45739">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100" dirty="0">
                          <a:effectLst/>
                          <a:latin typeface="Arial" charset="0"/>
                          <a:ea typeface="Calibri" charset="0"/>
                          <a:cs typeface="Times New Roman" charset="0"/>
                        </a:rPr>
                        <a:t>University of </a:t>
                      </a:r>
                      <a:r>
                        <a:rPr lang="en-US" sz="1100" dirty="0" err="1">
                          <a:effectLst/>
                          <a:latin typeface="Arial" charset="0"/>
                          <a:ea typeface="Calibri" charset="0"/>
                          <a:cs typeface="Times New Roman" charset="0"/>
                        </a:rPr>
                        <a:t>Tetova</a:t>
                      </a:r>
                      <a:endParaRPr lang="en-US" sz="900" dirty="0">
                        <a:effectLst/>
                        <a:latin typeface="Calibri" charset="0"/>
                        <a:ea typeface="Calibri" charset="0"/>
                        <a:cs typeface="Times New Roman" charset="0"/>
                      </a:endParaRPr>
                    </a:p>
                    <a:p>
                      <a:pPr algn="ctr">
                        <a:lnSpc>
                          <a:spcPct val="107000"/>
                        </a:lnSpc>
                        <a:spcAft>
                          <a:spcPts val="0"/>
                        </a:spcAft>
                      </a:pPr>
                      <a:r>
                        <a:rPr lang="en-US" sz="1100" dirty="0" err="1">
                          <a:effectLst/>
                          <a:latin typeface="Arial" charset="0"/>
                          <a:ea typeface="Calibri" charset="0"/>
                          <a:cs typeface="Times New Roman" charset="0"/>
                        </a:rPr>
                        <a:t>Tetova</a:t>
                      </a:r>
                      <a:r>
                        <a:rPr lang="en-US" sz="1100" dirty="0">
                          <a:effectLst/>
                          <a:latin typeface="Arial" charset="0"/>
                          <a:ea typeface="Calibri" charset="0"/>
                          <a:cs typeface="Times New Roman" charset="0"/>
                        </a:rPr>
                        <a:t>, Northern Macedonia</a:t>
                      </a:r>
                      <a:endParaRPr lang="en-US" sz="900" dirty="0">
                        <a:effectLst/>
                        <a:latin typeface="Calibri" charset="0"/>
                        <a:ea typeface="Calibri" charset="0"/>
                        <a:cs typeface="Times New Roman" charset="0"/>
                      </a:endParaRPr>
                    </a:p>
                    <a:p>
                      <a:pPr algn="ctr">
                        <a:lnSpc>
                          <a:spcPct val="107000"/>
                        </a:lnSpc>
                        <a:spcAft>
                          <a:spcPts val="0"/>
                        </a:spcAft>
                      </a:pPr>
                      <a:r>
                        <a:rPr lang="en-US" sz="1100" dirty="0">
                          <a:effectLst/>
                          <a:latin typeface="Arial" charset="0"/>
                          <a:ea typeface="Calibri" charset="0"/>
                          <a:cs typeface="Times New Roman" charset="0"/>
                        </a:rPr>
                        <a:t> </a:t>
                      </a:r>
                      <a:endParaRPr lang="en-US" sz="900" dirty="0">
                        <a:effectLst/>
                        <a:latin typeface="Calibri" charset="0"/>
                        <a:ea typeface="Calibri" charset="0"/>
                        <a:cs typeface="Times New Roman" charset="0"/>
                      </a:endParaRPr>
                    </a:p>
                  </a:txBody>
                  <a:tcPr marL="51505" marR="51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9" name="Table 8">
            <a:extLst>
              <a:ext uri="{FF2B5EF4-FFF2-40B4-BE49-F238E27FC236}">
                <a16:creationId xmlns:a16="http://schemas.microsoft.com/office/drawing/2014/main" id="{46BBA69A-BAB7-49AE-B0D1-9F39FA990669}"/>
              </a:ext>
            </a:extLst>
          </p:cNvPr>
          <p:cNvGraphicFramePr>
            <a:graphicFrameLocks noGrp="1"/>
          </p:cNvGraphicFramePr>
          <p:nvPr>
            <p:extLst>
              <p:ext uri="{D42A27DB-BD31-4B8C-83A1-F6EECF244321}">
                <p14:modId xmlns:p14="http://schemas.microsoft.com/office/powerpoint/2010/main" val="3890732146"/>
              </p:ext>
            </p:extLst>
          </p:nvPr>
        </p:nvGraphicFramePr>
        <p:xfrm>
          <a:off x="3495926" y="1497945"/>
          <a:ext cx="3019148" cy="2735232"/>
        </p:xfrm>
        <a:graphic>
          <a:graphicData uri="http://schemas.openxmlformats.org/drawingml/2006/table">
            <a:tbl>
              <a:tblPr firstRow="1" firstCol="1" bandRow="1"/>
              <a:tblGrid>
                <a:gridCol w="840687">
                  <a:extLst>
                    <a:ext uri="{9D8B030D-6E8A-4147-A177-3AD203B41FA5}">
                      <a16:colId xmlns:a16="http://schemas.microsoft.com/office/drawing/2014/main" val="20000"/>
                    </a:ext>
                  </a:extLst>
                </a:gridCol>
                <a:gridCol w="2178461">
                  <a:extLst>
                    <a:ext uri="{9D8B030D-6E8A-4147-A177-3AD203B41FA5}">
                      <a16:colId xmlns:a16="http://schemas.microsoft.com/office/drawing/2014/main" val="20001"/>
                    </a:ext>
                  </a:extLst>
                </a:gridCol>
              </a:tblGrid>
              <a:tr h="844730">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100" b="0" i="0" kern="1200" dirty="0">
                          <a:solidFill>
                            <a:schemeClr val="tx1"/>
                          </a:solidFill>
                          <a:effectLst/>
                          <a:latin typeface="Arial" panose="020B0604020202020204" pitchFamily="34" charset="0"/>
                          <a:ea typeface="+mn-ea"/>
                          <a:cs typeface="Arial" panose="020B0604020202020204" pitchFamily="34" charset="0"/>
                        </a:rPr>
                        <a:t>Universität Duisburg-Essen, Germany</a:t>
                      </a:r>
                    </a:p>
                  </a:txBody>
                  <a:tcPr marL="51505" marR="51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88258">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100" dirty="0">
                          <a:effectLst/>
                          <a:latin typeface="Arial" panose="020B0604020202020204" pitchFamily="34" charset="0"/>
                          <a:ea typeface="Calibri" charset="0"/>
                          <a:cs typeface="Arial" panose="020B0604020202020204" pitchFamily="34" charset="0"/>
                        </a:rPr>
                        <a:t> University of Innsbruck, Austria</a:t>
                      </a:r>
                    </a:p>
                  </a:txBody>
                  <a:tcPr marL="51505" marR="51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13986">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100" dirty="0">
                          <a:effectLst/>
                          <a:latin typeface="Arial" panose="020B0604020202020204" pitchFamily="34" charset="0"/>
                          <a:ea typeface="Calibri" charset="0"/>
                          <a:cs typeface="Arial" panose="020B0604020202020204" pitchFamily="34" charset="0"/>
                        </a:rPr>
                        <a:t>University Federico </a:t>
                      </a:r>
                      <a:r>
                        <a:rPr lang="en-US" sz="1100" dirty="0" err="1">
                          <a:effectLst/>
                          <a:latin typeface="Arial" panose="020B0604020202020204" pitchFamily="34" charset="0"/>
                          <a:ea typeface="Calibri" charset="0"/>
                          <a:cs typeface="Arial" panose="020B0604020202020204" pitchFamily="34" charset="0"/>
                        </a:rPr>
                        <a:t>Secundo</a:t>
                      </a:r>
                      <a:r>
                        <a:rPr lang="en-US" sz="1100" dirty="0">
                          <a:effectLst/>
                          <a:latin typeface="Arial" panose="020B0604020202020204" pitchFamily="34" charset="0"/>
                          <a:ea typeface="Calibri" charset="0"/>
                          <a:cs typeface="Arial" panose="020B0604020202020204" pitchFamily="34" charset="0"/>
                        </a:rPr>
                        <a:t> in Napoli, Italy </a:t>
                      </a:r>
                    </a:p>
                  </a:txBody>
                  <a:tcPr marL="51505" marR="51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88258">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100" dirty="0">
                          <a:effectLst/>
                          <a:latin typeface="Arial" panose="020B0604020202020204" pitchFamily="34" charset="0"/>
                          <a:ea typeface="Calibri" charset="0"/>
                          <a:cs typeface="Arial" panose="020B0604020202020204" pitchFamily="34" charset="0"/>
                        </a:rPr>
                        <a:t> Copenhagen Business School, Denmark</a:t>
                      </a:r>
                    </a:p>
                  </a:txBody>
                  <a:tcPr marL="51505" marR="51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F702DC97-0B42-4C20-B228-C3271FA27225}"/>
              </a:ext>
            </a:extLst>
          </p:cNvPr>
          <p:cNvGraphicFramePr>
            <a:graphicFrameLocks noGrp="1"/>
          </p:cNvGraphicFramePr>
          <p:nvPr>
            <p:extLst>
              <p:ext uri="{D42A27DB-BD31-4B8C-83A1-F6EECF244321}">
                <p14:modId xmlns:p14="http://schemas.microsoft.com/office/powerpoint/2010/main" val="1851127826"/>
              </p:ext>
            </p:extLst>
          </p:nvPr>
        </p:nvGraphicFramePr>
        <p:xfrm>
          <a:off x="6642538" y="1507802"/>
          <a:ext cx="2389405" cy="3512258"/>
        </p:xfrm>
        <a:graphic>
          <a:graphicData uri="http://schemas.openxmlformats.org/drawingml/2006/table">
            <a:tbl>
              <a:tblPr firstRow="1" firstCol="1" bandRow="1"/>
              <a:tblGrid>
                <a:gridCol w="937354">
                  <a:extLst>
                    <a:ext uri="{9D8B030D-6E8A-4147-A177-3AD203B41FA5}">
                      <a16:colId xmlns:a16="http://schemas.microsoft.com/office/drawing/2014/main" val="20000"/>
                    </a:ext>
                  </a:extLst>
                </a:gridCol>
                <a:gridCol w="1452051">
                  <a:extLst>
                    <a:ext uri="{9D8B030D-6E8A-4147-A177-3AD203B41FA5}">
                      <a16:colId xmlns:a16="http://schemas.microsoft.com/office/drawing/2014/main" val="20001"/>
                    </a:ext>
                  </a:extLst>
                </a:gridCol>
              </a:tblGrid>
              <a:tr h="679014">
                <a:tc>
                  <a:txBody>
                    <a:bodyPr/>
                    <a:lstStyle/>
                    <a:p>
                      <a:pPr algn="ctr">
                        <a:lnSpc>
                          <a:spcPct val="107000"/>
                        </a:lnSpc>
                        <a:spcAft>
                          <a:spcPts val="0"/>
                        </a:spcAft>
                      </a:pPr>
                      <a:endParaRPr lang="en-US" sz="12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1216015" rtl="0" eaLnBrk="1" fontAlgn="auto" latinLnBrk="0" hangingPunct="1">
                        <a:lnSpc>
                          <a:spcPct val="107000"/>
                        </a:lnSpc>
                        <a:spcBef>
                          <a:spcPts val="0"/>
                        </a:spcBef>
                        <a:spcAft>
                          <a:spcPts val="0"/>
                        </a:spcAft>
                        <a:buClrTx/>
                        <a:buSzTx/>
                        <a:buFontTx/>
                        <a:buNone/>
                        <a:tabLst/>
                        <a:defRPr/>
                      </a:pP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1216015" rtl="0" eaLnBrk="1" fontAlgn="auto" latinLnBrk="0" hangingPunct="1">
                        <a:lnSpc>
                          <a:spcPct val="107000"/>
                        </a:lnSpc>
                        <a:spcBef>
                          <a:spcPts val="0"/>
                        </a:spcBef>
                        <a:spcAft>
                          <a:spcPts val="0"/>
                        </a:spcAft>
                        <a:buClrTx/>
                        <a:buSzTx/>
                        <a:buFontTx/>
                        <a:buNone/>
                        <a:tabLst/>
                        <a:defRPr/>
                      </a:pPr>
                      <a:r>
                        <a:rPr lang="en-GB" sz="1100" kern="1200" dirty="0" err="1">
                          <a:solidFill>
                            <a:schemeClr val="tx1"/>
                          </a:solidFill>
                          <a:effectLst/>
                          <a:latin typeface="Arial" panose="020B0604020202020204" pitchFamily="34" charset="0"/>
                          <a:ea typeface="+mn-ea"/>
                          <a:cs typeface="Arial" panose="020B0604020202020204" pitchFamily="34" charset="0"/>
                        </a:rPr>
                        <a:t>Babeș-Bolyai</a:t>
                      </a:r>
                      <a:r>
                        <a:rPr lang="en-GB" sz="1100" kern="1200" dirty="0">
                          <a:solidFill>
                            <a:schemeClr val="tx1"/>
                          </a:solidFill>
                          <a:effectLst/>
                          <a:latin typeface="Arial" panose="020B0604020202020204" pitchFamily="34" charset="0"/>
                          <a:ea typeface="+mn-ea"/>
                          <a:cs typeface="Arial" panose="020B0604020202020204" pitchFamily="34" charset="0"/>
                        </a:rPr>
                        <a:t> University, Romania</a:t>
                      </a:r>
                    </a:p>
                    <a:p>
                      <a:pPr algn="ctr">
                        <a:lnSpc>
                          <a:spcPct val="107000"/>
                        </a:lnSpc>
                        <a:spcAft>
                          <a:spcPts val="0"/>
                        </a:spcAft>
                      </a:pPr>
                      <a:endParaRPr lang="en-US" sz="1100" b="0" dirty="0">
                        <a:effectLst/>
                        <a:latin typeface="Arial" panose="020B0604020202020204" pitchFamily="34" charset="0"/>
                        <a:ea typeface="Calibri" charset="0"/>
                        <a:cs typeface="Arial" panose="020B0604020202020204" pitchFamily="34"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894">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chemeClr val="tx1"/>
                          </a:solidFill>
                          <a:effectLst/>
                          <a:latin typeface="Arial" panose="020B0604020202020204" pitchFamily="34" charset="0"/>
                          <a:cs typeface="Arial" panose="020B0604020202020204" pitchFamily="34" charset="0"/>
                        </a:rPr>
                        <a:t> University of Tirana,   Albania</a:t>
                      </a:r>
                    </a:p>
                  </a:txBody>
                  <a:tcPr marL="7153" marR="7153" marT="71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60029">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1216015"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Arial" panose="020B0604020202020204" pitchFamily="34" charset="0"/>
                          <a:cs typeface="Arial" panose="020B0604020202020204" pitchFamily="34" charset="0"/>
                        </a:rPr>
                        <a:t> Ukrainian Catholic  University, Ukraine</a:t>
                      </a:r>
                    </a:p>
                    <a:p>
                      <a:pPr algn="ctr" fontAlgn="ct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7153" marR="7153" marT="71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13765">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1216015"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Arial" panose="020B0604020202020204" pitchFamily="34" charset="0"/>
                          <a:cs typeface="Arial" panose="020B0604020202020204" pitchFamily="34" charset="0"/>
                        </a:rPr>
                        <a:t> State University of  Medicine and Pharmacy "Nicolae </a:t>
                      </a:r>
                      <a:r>
                        <a:rPr lang="en-GB" sz="1100" b="0" i="0" u="none" strike="noStrike" dirty="0" err="1">
                          <a:solidFill>
                            <a:schemeClr val="tx1"/>
                          </a:solidFill>
                          <a:effectLst/>
                          <a:latin typeface="Arial" panose="020B0604020202020204" pitchFamily="34" charset="0"/>
                          <a:cs typeface="Arial" panose="020B0604020202020204" pitchFamily="34" charset="0"/>
                        </a:rPr>
                        <a:t>Testemițanu</a:t>
                      </a:r>
                      <a:r>
                        <a:rPr lang="en-GB" sz="1100" b="0" i="0" u="none" strike="noStrike" dirty="0">
                          <a:solidFill>
                            <a:schemeClr val="tx1"/>
                          </a:solidFill>
                          <a:effectLst/>
                          <a:latin typeface="Arial" panose="020B0604020202020204" pitchFamily="34" charset="0"/>
                          <a:cs typeface="Arial" panose="020B0604020202020204" pitchFamily="34" charset="0"/>
                        </a:rPr>
                        <a:t>"  </a:t>
                      </a:r>
                      <a:r>
                        <a:rPr lang="en-GB" sz="1100" b="0" i="0" u="none" strike="noStrike" dirty="0" err="1">
                          <a:solidFill>
                            <a:schemeClr val="tx1"/>
                          </a:solidFill>
                          <a:effectLst/>
                          <a:latin typeface="Arial" panose="020B0604020202020204" pitchFamily="34" charset="0"/>
                          <a:cs typeface="Arial" panose="020B0604020202020204" pitchFamily="34" charset="0"/>
                        </a:rPr>
                        <a:t>Molodova</a:t>
                      </a:r>
                      <a:endParaRPr lang="en-GB" sz="1100" b="0" i="0" u="none" strike="noStrike" dirty="0">
                        <a:solidFill>
                          <a:schemeClr val="tx1"/>
                        </a:solidFill>
                        <a:effectLst/>
                        <a:latin typeface="Arial" panose="020B0604020202020204" pitchFamily="34" charset="0"/>
                        <a:cs typeface="Arial" panose="020B0604020202020204" pitchFamily="34" charset="0"/>
                      </a:endParaRPr>
                    </a:p>
                    <a:p>
                      <a:pPr algn="ctr" fontAlgn="ct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7153" marR="7153" marT="71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13765">
                <a:tc>
                  <a:txBody>
                    <a:bodyPr/>
                    <a:lstStyle/>
                    <a:p>
                      <a:pPr algn="ctr">
                        <a:lnSpc>
                          <a:spcPct val="107000"/>
                        </a:lnSpc>
                        <a:spcAft>
                          <a:spcPts val="0"/>
                        </a:spcAft>
                      </a:pPr>
                      <a:endParaRPr lang="en-US" sz="900" dirty="0">
                        <a:effectLst/>
                        <a:latin typeface="Arial" charset="0"/>
                        <a:ea typeface="Calibri" charset="0"/>
                        <a:cs typeface="Times New Roman" charset="0"/>
                      </a:endParaRPr>
                    </a:p>
                  </a:txBody>
                  <a:tcPr marL="51505" marR="51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chemeClr val="tx1"/>
                          </a:solidFill>
                          <a:effectLst/>
                          <a:latin typeface="Arial" panose="020B0604020202020204" pitchFamily="34" charset="0"/>
                          <a:cs typeface="Arial" panose="020B0604020202020204" pitchFamily="34" charset="0"/>
                        </a:rPr>
                        <a:t>Bar-</a:t>
                      </a:r>
                      <a:r>
                        <a:rPr lang="en-GB" sz="1100" b="0" i="0" u="none" strike="noStrike" dirty="0" err="1">
                          <a:solidFill>
                            <a:schemeClr val="tx1"/>
                          </a:solidFill>
                          <a:effectLst/>
                          <a:latin typeface="Arial" panose="020B0604020202020204" pitchFamily="34" charset="0"/>
                          <a:cs typeface="Arial" panose="020B0604020202020204" pitchFamily="34" charset="0"/>
                        </a:rPr>
                        <a:t>Ilan</a:t>
                      </a:r>
                      <a:r>
                        <a:rPr lang="en-GB" sz="1100" b="0" i="0" u="none" strike="noStrike" dirty="0">
                          <a:solidFill>
                            <a:schemeClr val="tx1"/>
                          </a:solidFill>
                          <a:effectLst/>
                          <a:latin typeface="Arial" panose="020B0604020202020204" pitchFamily="34" charset="0"/>
                          <a:cs typeface="Arial" panose="020B0604020202020204" pitchFamily="34" charset="0"/>
                        </a:rPr>
                        <a:t> University, Israel</a:t>
                      </a:r>
                    </a:p>
                  </a:txBody>
                  <a:tcPr marL="7153" marR="7153" marT="71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2324300"/>
                  </a:ext>
                </a:extLst>
              </a:tr>
            </a:tbl>
          </a:graphicData>
        </a:graphic>
      </p:graphicFrame>
      <p:sp>
        <p:nvSpPr>
          <p:cNvPr id="12" name="TextBox 11">
            <a:extLst>
              <a:ext uri="{FF2B5EF4-FFF2-40B4-BE49-F238E27FC236}">
                <a16:creationId xmlns:a16="http://schemas.microsoft.com/office/drawing/2014/main" id="{B9DF0980-3FA3-475D-9E8A-26778A387762}"/>
              </a:ext>
            </a:extLst>
          </p:cNvPr>
          <p:cNvSpPr txBox="1"/>
          <p:nvPr/>
        </p:nvSpPr>
        <p:spPr>
          <a:xfrm>
            <a:off x="327280" y="1035491"/>
            <a:ext cx="3019148" cy="646331"/>
          </a:xfrm>
          <a:prstGeom prst="rect">
            <a:avLst/>
          </a:prstGeom>
          <a:noFill/>
        </p:spPr>
        <p:txBody>
          <a:bodyPr wrap="square">
            <a:spAutoFit/>
          </a:bodyPr>
          <a:lstStyle/>
          <a:p>
            <a:pPr algn="ctr"/>
            <a:r>
              <a:rPr lang="en-GB" sz="1800" b="1" dirty="0">
                <a:solidFill>
                  <a:srgbClr val="00DDBA"/>
                </a:solidFill>
                <a:latin typeface="Salome" panose="02000503000000020004" pitchFamily="50" charset="0"/>
              </a:rPr>
              <a:t>Associate Partner Universities</a:t>
            </a:r>
            <a:endParaRPr lang="en-GB" dirty="0">
              <a:solidFill>
                <a:srgbClr val="00DDBA"/>
              </a:solidFill>
              <a:latin typeface="Salome" panose="02000503000000020004" pitchFamily="50" charset="0"/>
            </a:endParaRPr>
          </a:p>
        </p:txBody>
      </p:sp>
      <p:sp>
        <p:nvSpPr>
          <p:cNvPr id="14" name="TextBox 13">
            <a:extLst>
              <a:ext uri="{FF2B5EF4-FFF2-40B4-BE49-F238E27FC236}">
                <a16:creationId xmlns:a16="http://schemas.microsoft.com/office/drawing/2014/main" id="{DDDA9C3E-4183-4718-93F2-D640CC79799F}"/>
              </a:ext>
            </a:extLst>
          </p:cNvPr>
          <p:cNvSpPr txBox="1"/>
          <p:nvPr/>
        </p:nvSpPr>
        <p:spPr>
          <a:xfrm>
            <a:off x="3459802" y="1018034"/>
            <a:ext cx="3019148" cy="646331"/>
          </a:xfrm>
          <a:prstGeom prst="rect">
            <a:avLst/>
          </a:prstGeom>
          <a:noFill/>
        </p:spPr>
        <p:txBody>
          <a:bodyPr wrap="square">
            <a:spAutoFit/>
          </a:bodyPr>
          <a:lstStyle/>
          <a:p>
            <a:pPr algn="ctr"/>
            <a:r>
              <a:rPr lang="en-GB" sz="1800" b="1" dirty="0">
                <a:solidFill>
                  <a:srgbClr val="00DDBA"/>
                </a:solidFill>
                <a:latin typeface="Salome" panose="02000503000000020004" pitchFamily="50" charset="0"/>
              </a:rPr>
              <a:t>Aurora Member Universities</a:t>
            </a:r>
          </a:p>
        </p:txBody>
      </p:sp>
      <p:sp>
        <p:nvSpPr>
          <p:cNvPr id="16" name="TextBox 15">
            <a:extLst>
              <a:ext uri="{FF2B5EF4-FFF2-40B4-BE49-F238E27FC236}">
                <a16:creationId xmlns:a16="http://schemas.microsoft.com/office/drawing/2014/main" id="{DBA9F250-2F30-452B-B09D-4179D5F1D7BE}"/>
              </a:ext>
            </a:extLst>
          </p:cNvPr>
          <p:cNvSpPr txBox="1"/>
          <p:nvPr/>
        </p:nvSpPr>
        <p:spPr>
          <a:xfrm>
            <a:off x="6515074" y="1027294"/>
            <a:ext cx="2451146" cy="646331"/>
          </a:xfrm>
          <a:prstGeom prst="rect">
            <a:avLst/>
          </a:prstGeom>
          <a:noFill/>
        </p:spPr>
        <p:txBody>
          <a:bodyPr wrap="square">
            <a:spAutoFit/>
          </a:bodyPr>
          <a:lstStyle/>
          <a:p>
            <a:pPr algn="ctr"/>
            <a:r>
              <a:rPr lang="en-GB" sz="1800" b="1" dirty="0">
                <a:solidFill>
                  <a:srgbClr val="00DDBA"/>
                </a:solidFill>
                <a:latin typeface="Salome" panose="02000503000000020004" pitchFamily="50" charset="0"/>
              </a:rPr>
              <a:t>CDS Network members</a:t>
            </a:r>
          </a:p>
        </p:txBody>
      </p:sp>
      <p:pic>
        <p:nvPicPr>
          <p:cNvPr id="17" name="Picture 1" descr="Logo&#10;&#10;Description automatically generated">
            <a:extLst>
              <a:ext uri="{FF2B5EF4-FFF2-40B4-BE49-F238E27FC236}">
                <a16:creationId xmlns:a16="http://schemas.microsoft.com/office/drawing/2014/main" id="{EFB06A1B-6E52-4204-8EBC-519D30FBD5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596" y="1664365"/>
            <a:ext cx="317720" cy="3715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ogo&#10;&#10;Description automatically generated">
            <a:extLst>
              <a:ext uri="{FF2B5EF4-FFF2-40B4-BE49-F238E27FC236}">
                <a16:creationId xmlns:a16="http://schemas.microsoft.com/office/drawing/2014/main" id="{81F73F05-E710-44B5-A68A-FAF01BBAC1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99" y="2326873"/>
            <a:ext cx="386892" cy="3393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a:extLst>
              <a:ext uri="{FF2B5EF4-FFF2-40B4-BE49-F238E27FC236}">
                <a16:creationId xmlns:a16="http://schemas.microsoft.com/office/drawing/2014/main" id="{3A6160B4-C937-49C9-888D-0E6F73FC80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17" y="3059469"/>
            <a:ext cx="792909" cy="4022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Diagram&#10;&#10;Description automatically generated">
            <a:extLst>
              <a:ext uri="{FF2B5EF4-FFF2-40B4-BE49-F238E27FC236}">
                <a16:creationId xmlns:a16="http://schemas.microsoft.com/office/drawing/2014/main" id="{771EA4F8-4ECA-40C3-A4C9-B1717FDD23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724" y="3720073"/>
            <a:ext cx="386893" cy="3393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1448FC1-7226-474C-A6FF-6EDE1227416B}"/>
              </a:ext>
            </a:extLst>
          </p:cNvPr>
          <p:cNvPicPr>
            <a:picLocks noChangeAspect="1"/>
          </p:cNvPicPr>
          <p:nvPr/>
        </p:nvPicPr>
        <p:blipFill>
          <a:blip r:embed="rId6"/>
          <a:stretch>
            <a:fillRect/>
          </a:stretch>
        </p:blipFill>
        <p:spPr>
          <a:xfrm>
            <a:off x="3524149" y="1575884"/>
            <a:ext cx="787558" cy="712128"/>
          </a:xfrm>
          <a:prstGeom prst="rect">
            <a:avLst/>
          </a:prstGeom>
        </p:spPr>
      </p:pic>
      <p:pic>
        <p:nvPicPr>
          <p:cNvPr id="22" name="Picture 21">
            <a:extLst>
              <a:ext uri="{FF2B5EF4-FFF2-40B4-BE49-F238E27FC236}">
                <a16:creationId xmlns:a16="http://schemas.microsoft.com/office/drawing/2014/main" id="{19E828B6-D51E-4D7D-A9BD-107E19D4DD35}"/>
              </a:ext>
            </a:extLst>
          </p:cNvPr>
          <p:cNvPicPr>
            <a:picLocks noChangeAspect="1"/>
          </p:cNvPicPr>
          <p:nvPr/>
        </p:nvPicPr>
        <p:blipFill>
          <a:blip r:embed="rId7"/>
          <a:stretch>
            <a:fillRect/>
          </a:stretch>
        </p:blipFill>
        <p:spPr>
          <a:xfrm>
            <a:off x="3493223" y="2476154"/>
            <a:ext cx="854873" cy="446472"/>
          </a:xfrm>
          <a:prstGeom prst="rect">
            <a:avLst/>
          </a:prstGeom>
        </p:spPr>
      </p:pic>
      <p:pic>
        <p:nvPicPr>
          <p:cNvPr id="23" name="Picture 22">
            <a:extLst>
              <a:ext uri="{FF2B5EF4-FFF2-40B4-BE49-F238E27FC236}">
                <a16:creationId xmlns:a16="http://schemas.microsoft.com/office/drawing/2014/main" id="{DAE3D565-26DA-4415-BA8E-E4376AEE17CF}"/>
              </a:ext>
            </a:extLst>
          </p:cNvPr>
          <p:cNvPicPr>
            <a:picLocks noChangeAspect="1"/>
          </p:cNvPicPr>
          <p:nvPr/>
        </p:nvPicPr>
        <p:blipFill>
          <a:blip r:embed="rId8"/>
          <a:stretch>
            <a:fillRect/>
          </a:stretch>
        </p:blipFill>
        <p:spPr>
          <a:xfrm>
            <a:off x="3508297" y="3084424"/>
            <a:ext cx="761835" cy="377255"/>
          </a:xfrm>
          <a:prstGeom prst="rect">
            <a:avLst/>
          </a:prstGeom>
        </p:spPr>
      </p:pic>
      <p:pic>
        <p:nvPicPr>
          <p:cNvPr id="24" name="Picture 23">
            <a:extLst>
              <a:ext uri="{FF2B5EF4-FFF2-40B4-BE49-F238E27FC236}">
                <a16:creationId xmlns:a16="http://schemas.microsoft.com/office/drawing/2014/main" id="{DA23BC02-EDF1-4F04-A6A6-B1CB6F7158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7010" y="3746550"/>
            <a:ext cx="761835" cy="284243"/>
          </a:xfrm>
          <a:prstGeom prst="rect">
            <a:avLst/>
          </a:prstGeom>
        </p:spPr>
      </p:pic>
      <p:pic>
        <p:nvPicPr>
          <p:cNvPr id="25" name="Picture 8" descr="ReactmeWeb">
            <a:extLst>
              <a:ext uri="{FF2B5EF4-FFF2-40B4-BE49-F238E27FC236}">
                <a16:creationId xmlns:a16="http://schemas.microsoft.com/office/drawing/2014/main" id="{8F24FCDF-31DE-4169-BA77-E82EC1E5E0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1951" y="1575201"/>
            <a:ext cx="890620" cy="5678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University of Tirana - Wikipedia">
            <a:extLst>
              <a:ext uri="{FF2B5EF4-FFF2-40B4-BE49-F238E27FC236}">
                <a16:creationId xmlns:a16="http://schemas.microsoft.com/office/drawing/2014/main" id="{204DC3FA-ADC1-46FC-8E68-BC542BD8CB3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1312" y="2180471"/>
            <a:ext cx="491898" cy="3686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Ukrainian Catholic University - Wikipedia">
            <a:extLst>
              <a:ext uri="{FF2B5EF4-FFF2-40B4-BE49-F238E27FC236}">
                <a16:creationId xmlns:a16="http://schemas.microsoft.com/office/drawing/2014/main" id="{6F2514F2-5CEF-491E-800D-6AB4516D936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29031" y="2651394"/>
            <a:ext cx="631898" cy="5062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Moldova State University of Medicine and Pharmacy (Fees &amp;amp; Reviews):  Chisinau, Moldova">
            <a:extLst>
              <a:ext uri="{FF2B5EF4-FFF2-40B4-BE49-F238E27FC236}">
                <a16:creationId xmlns:a16="http://schemas.microsoft.com/office/drawing/2014/main" id="{FA252FAA-6DF0-4A90-BF84-9E936A93AB4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1407" y="3362211"/>
            <a:ext cx="564598" cy="564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r-Ilan Logo">
            <a:extLst>
              <a:ext uri="{FF2B5EF4-FFF2-40B4-BE49-F238E27FC236}">
                <a16:creationId xmlns:a16="http://schemas.microsoft.com/office/drawing/2014/main" id="{D17754E1-A1B8-4AF4-B1D2-88B2D9C2FE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29031" y="4233177"/>
            <a:ext cx="574011" cy="64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35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E162-7BDB-3744-8C22-B2F117B80811}"/>
              </a:ext>
            </a:extLst>
          </p:cNvPr>
          <p:cNvSpPr>
            <a:spLocks noGrp="1"/>
          </p:cNvSpPr>
          <p:nvPr>
            <p:ph type="ctrTitle"/>
          </p:nvPr>
        </p:nvSpPr>
        <p:spPr/>
        <p:txBody>
          <a:bodyPr/>
          <a:lstStyle/>
          <a:p>
            <a:r>
              <a:rPr lang="en-GB" dirty="0"/>
              <a:t>3 CDS projects</a:t>
            </a:r>
          </a:p>
        </p:txBody>
      </p:sp>
      <p:pic>
        <p:nvPicPr>
          <p:cNvPr id="4" name="Picture 3" descr="Shape, background pattern&#10;&#10;Description automatically generated">
            <a:extLst>
              <a:ext uri="{FF2B5EF4-FFF2-40B4-BE49-F238E27FC236}">
                <a16:creationId xmlns:a16="http://schemas.microsoft.com/office/drawing/2014/main" id="{810F5696-EE0B-48B9-B50C-1FCC9723F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722"/>
            <a:ext cx="9144000" cy="5143500"/>
          </a:xfrm>
          <a:prstGeom prst="rect">
            <a:avLst/>
          </a:prstGeom>
        </p:spPr>
      </p:pic>
      <p:sp>
        <p:nvSpPr>
          <p:cNvPr id="3" name="Subtitle 2">
            <a:extLst>
              <a:ext uri="{FF2B5EF4-FFF2-40B4-BE49-F238E27FC236}">
                <a16:creationId xmlns:a16="http://schemas.microsoft.com/office/drawing/2014/main" id="{2C8DBD6B-972F-E044-9007-3BC05AF199A5}"/>
              </a:ext>
            </a:extLst>
          </p:cNvPr>
          <p:cNvSpPr>
            <a:spLocks noGrp="1"/>
          </p:cNvSpPr>
          <p:nvPr>
            <p:ph type="subTitle" idx="1"/>
          </p:nvPr>
        </p:nvSpPr>
        <p:spPr>
          <a:xfrm>
            <a:off x="731545" y="1012001"/>
            <a:ext cx="7680908" cy="3770205"/>
          </a:xfrm>
        </p:spPr>
        <p:txBody>
          <a:bodyPr>
            <a:noAutofit/>
          </a:bodyPr>
          <a:lstStyle/>
          <a:p>
            <a:pPr algn="l">
              <a:buClr>
                <a:srgbClr val="0095F7"/>
              </a:buClr>
            </a:pPr>
            <a:r>
              <a:rPr lang="en-GB" sz="1600" b="1" dirty="0">
                <a:solidFill>
                  <a:srgbClr val="00DDBA"/>
                </a:solidFill>
                <a:latin typeface="Arial" panose="020B0604020202020204" pitchFamily="34" charset="0"/>
                <a:cs typeface="Arial" panose="020B0604020202020204" pitchFamily="34" charset="0"/>
              </a:rPr>
              <a:t>2021</a:t>
            </a:r>
          </a:p>
          <a:p>
            <a:pPr marL="285750" indent="-285750" algn="l">
              <a:lnSpc>
                <a:spcPct val="100000"/>
              </a:lnSpc>
              <a:buClr>
                <a:srgbClr val="0095F7"/>
              </a:buClr>
              <a:buFont typeface="Wingdings" panose="05000000000000000000" pitchFamily="2" charset="2"/>
              <a:buChar char="§"/>
            </a:pPr>
            <a:r>
              <a:rPr lang="en-GB" sz="1200" b="1" dirty="0">
                <a:solidFill>
                  <a:srgbClr val="00DDBA"/>
                </a:solidFill>
                <a:latin typeface="Arial" panose="020B0604020202020204" pitchFamily="34" charset="0"/>
                <a:cs typeface="Arial" panose="020B0604020202020204" pitchFamily="34" charset="0"/>
              </a:rPr>
              <a:t>31</a:t>
            </a:r>
            <a:r>
              <a:rPr lang="en-GB" sz="1200" b="1" baseline="30000" dirty="0">
                <a:solidFill>
                  <a:srgbClr val="00DDBA"/>
                </a:solidFill>
                <a:latin typeface="Arial" panose="020B0604020202020204" pitchFamily="34" charset="0"/>
                <a:cs typeface="Arial" panose="020B0604020202020204" pitchFamily="34" charset="0"/>
              </a:rPr>
              <a:t>st</a:t>
            </a:r>
            <a:r>
              <a:rPr lang="en-GB" sz="1200" b="1" dirty="0">
                <a:solidFill>
                  <a:srgbClr val="00DDBA"/>
                </a:solidFill>
                <a:latin typeface="Arial" panose="020B0604020202020204" pitchFamily="34" charset="0"/>
                <a:cs typeface="Arial" panose="020B0604020202020204" pitchFamily="34" charset="0"/>
              </a:rPr>
              <a:t> March  </a:t>
            </a:r>
            <a:r>
              <a:rPr lang="en-GB" sz="1200" dirty="0">
                <a:latin typeface="Arial" panose="020B0604020202020204" pitchFamily="34" charset="0"/>
                <a:cs typeface="Arial" panose="020B0604020202020204" pitchFamily="34" charset="0"/>
              </a:rPr>
              <a:t>Virtual training ‘Transforming teaching through soft skills, social engagement and virtual exchange competences</a:t>
            </a:r>
            <a:r>
              <a:rPr lang="en-GB" sz="1200" b="1" dirty="0">
                <a:latin typeface="Arial" panose="020B0604020202020204" pitchFamily="34" charset="0"/>
                <a:cs typeface="Arial" panose="020B0604020202020204" pitchFamily="34" charset="0"/>
              </a:rPr>
              <a:t>’</a:t>
            </a:r>
          </a:p>
          <a:p>
            <a:pPr marL="285750" indent="-285750" algn="l">
              <a:lnSpc>
                <a:spcPct val="100000"/>
              </a:lnSpc>
              <a:buClr>
                <a:srgbClr val="0095F7"/>
              </a:buClr>
              <a:buFont typeface="Wingdings" panose="05000000000000000000" pitchFamily="2" charset="2"/>
              <a:buChar char="§"/>
            </a:pPr>
            <a:r>
              <a:rPr lang="en-GB" sz="1200" b="1" dirty="0">
                <a:solidFill>
                  <a:srgbClr val="00DDBA"/>
                </a:solidFill>
                <a:latin typeface="Arial" panose="020B0604020202020204" pitchFamily="34" charset="0"/>
                <a:cs typeface="Arial" panose="020B0604020202020204" pitchFamily="34" charset="0"/>
              </a:rPr>
              <a:t>5</a:t>
            </a:r>
            <a:r>
              <a:rPr lang="en-GB" sz="1200" b="1" baseline="30000" dirty="0">
                <a:solidFill>
                  <a:srgbClr val="00DDBA"/>
                </a:solidFill>
                <a:latin typeface="Arial" panose="020B0604020202020204" pitchFamily="34" charset="0"/>
                <a:cs typeface="Arial" panose="020B0604020202020204" pitchFamily="34" charset="0"/>
              </a:rPr>
              <a:t>th</a:t>
            </a:r>
            <a:r>
              <a:rPr lang="en-GB" sz="1200" b="1" dirty="0">
                <a:solidFill>
                  <a:srgbClr val="00DDBA"/>
                </a:solidFill>
                <a:latin typeface="Arial" panose="020B0604020202020204" pitchFamily="34" charset="0"/>
                <a:cs typeface="Arial" panose="020B0604020202020204" pitchFamily="34" charset="0"/>
              </a:rPr>
              <a:t> -6</a:t>
            </a:r>
            <a:r>
              <a:rPr lang="en-GB" sz="1200" b="1" baseline="30000" dirty="0">
                <a:solidFill>
                  <a:srgbClr val="00DDBA"/>
                </a:solidFill>
                <a:latin typeface="Arial" panose="020B0604020202020204" pitchFamily="34" charset="0"/>
                <a:cs typeface="Arial" panose="020B0604020202020204" pitchFamily="34" charset="0"/>
              </a:rPr>
              <a:t>th</a:t>
            </a:r>
            <a:r>
              <a:rPr lang="en-GB" sz="1200" b="1" dirty="0">
                <a:solidFill>
                  <a:srgbClr val="00DDBA"/>
                </a:solidFill>
                <a:latin typeface="Arial" panose="020B0604020202020204" pitchFamily="34" charset="0"/>
                <a:cs typeface="Arial" panose="020B0604020202020204" pitchFamily="34" charset="0"/>
              </a:rPr>
              <a:t> October  </a:t>
            </a:r>
            <a:r>
              <a:rPr lang="en-GB" sz="1200" dirty="0">
                <a:latin typeface="Arial" panose="020B0604020202020204" pitchFamily="34" charset="0"/>
                <a:cs typeface="Arial" panose="020B0604020202020204" pitchFamily="34" charset="0"/>
              </a:rPr>
              <a:t>Hybrid training at </a:t>
            </a:r>
            <a:r>
              <a:rPr lang="en-GB" sz="1200" dirty="0">
                <a:solidFill>
                  <a:srgbClr val="0095F7"/>
                </a:solidFill>
                <a:latin typeface="Arial" panose="020B0604020202020204" pitchFamily="34" charset="0"/>
                <a:cs typeface="Arial" panose="020B0604020202020204" pitchFamily="34" charset="0"/>
              </a:rPr>
              <a:t>South-West University ‘</a:t>
            </a:r>
            <a:r>
              <a:rPr lang="en-GB" sz="1200" dirty="0" err="1">
                <a:solidFill>
                  <a:srgbClr val="0095F7"/>
                </a:solidFill>
                <a:latin typeface="Arial" panose="020B0604020202020204" pitchFamily="34" charset="0"/>
                <a:cs typeface="Arial" panose="020B0604020202020204" pitchFamily="34" charset="0"/>
              </a:rPr>
              <a:t>Neofit</a:t>
            </a:r>
            <a:r>
              <a:rPr lang="en-GB" sz="1200" dirty="0">
                <a:solidFill>
                  <a:srgbClr val="0095F7"/>
                </a:solidFill>
                <a:latin typeface="Arial" panose="020B0604020202020204" pitchFamily="34" charset="0"/>
                <a:cs typeface="Arial" panose="020B0604020202020204" pitchFamily="34" charset="0"/>
              </a:rPr>
              <a:t> </a:t>
            </a:r>
            <a:r>
              <a:rPr lang="en-GB" sz="1200" dirty="0" err="1">
                <a:solidFill>
                  <a:srgbClr val="0095F7"/>
                </a:solidFill>
                <a:latin typeface="Arial" panose="020B0604020202020204" pitchFamily="34" charset="0"/>
                <a:cs typeface="Arial" panose="020B0604020202020204" pitchFamily="34" charset="0"/>
              </a:rPr>
              <a:t>Rilski</a:t>
            </a:r>
            <a:r>
              <a:rPr lang="en-GB" sz="1200" dirty="0">
                <a:solidFill>
                  <a:srgbClr val="0095F7"/>
                </a:solidFill>
                <a:latin typeface="Arial" panose="020B0604020202020204" pitchFamily="34" charset="0"/>
                <a:cs typeface="Arial" panose="020B0604020202020204" pitchFamily="34" charset="0"/>
              </a:rPr>
              <a:t>’, Bulgaria</a:t>
            </a:r>
            <a:r>
              <a:rPr lang="en-GB" sz="1200" dirty="0">
                <a:latin typeface="Arial" panose="020B0604020202020204" pitchFamily="34" charset="0"/>
                <a:cs typeface="Arial" panose="020B0604020202020204" pitchFamily="34" charset="0"/>
              </a:rPr>
              <a:t>: ‘Community Service Learning and COIL</a:t>
            </a:r>
            <a:r>
              <a:rPr lang="en-GB" sz="1200" b="1" dirty="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pPr marL="285750" indent="-285750" algn="l">
              <a:buClr>
                <a:srgbClr val="0095F7"/>
              </a:buClr>
              <a:buFont typeface="Wingdings" panose="05000000000000000000" pitchFamily="2" charset="2"/>
              <a:buChar char="§"/>
            </a:pPr>
            <a:r>
              <a:rPr lang="en-GB" sz="1200" b="1" dirty="0">
                <a:solidFill>
                  <a:srgbClr val="00DDBA"/>
                </a:solidFill>
                <a:latin typeface="Arial" panose="020B0604020202020204" pitchFamily="34" charset="0"/>
                <a:cs typeface="Arial" panose="020B0604020202020204" pitchFamily="34" charset="0"/>
              </a:rPr>
              <a:t>8</a:t>
            </a:r>
            <a:r>
              <a:rPr lang="en-GB" sz="1200" b="1" baseline="30000" dirty="0">
                <a:solidFill>
                  <a:srgbClr val="00DDBA"/>
                </a:solidFill>
                <a:latin typeface="Arial" panose="020B0604020202020204" pitchFamily="34" charset="0"/>
                <a:cs typeface="Arial" panose="020B0604020202020204" pitchFamily="34" charset="0"/>
              </a:rPr>
              <a:t>th</a:t>
            </a:r>
            <a:r>
              <a:rPr lang="en-GB" sz="1200" b="1" dirty="0">
                <a:solidFill>
                  <a:srgbClr val="00DDBA"/>
                </a:solidFill>
                <a:latin typeface="Arial" panose="020B0604020202020204" pitchFamily="34" charset="0"/>
                <a:cs typeface="Arial" panose="020B0604020202020204" pitchFamily="34" charset="0"/>
              </a:rPr>
              <a:t> December  </a:t>
            </a:r>
            <a:r>
              <a:rPr lang="cs-CZ" sz="1200" dirty="0">
                <a:latin typeface="Arial" panose="020B0604020202020204" pitchFamily="34" charset="0"/>
                <a:cs typeface="Arial" panose="020B0604020202020204" pitchFamily="34" charset="0"/>
              </a:rPr>
              <a:t>H</a:t>
            </a:r>
            <a:r>
              <a:rPr lang="en-GB" sz="1200" dirty="0" err="1">
                <a:latin typeface="Arial" panose="020B0604020202020204" pitchFamily="34" charset="0"/>
                <a:cs typeface="Arial" panose="020B0604020202020204" pitchFamily="34" charset="0"/>
              </a:rPr>
              <a:t>ybrid</a:t>
            </a:r>
            <a:r>
              <a:rPr lang="en-GB" sz="1200" dirty="0">
                <a:latin typeface="Arial" panose="020B0604020202020204" pitchFamily="34" charset="0"/>
                <a:cs typeface="Arial" panose="020B0604020202020204" pitchFamily="34" charset="0"/>
              </a:rPr>
              <a:t> training at </a:t>
            </a:r>
            <a:r>
              <a:rPr lang="en-GB" sz="1200" dirty="0" err="1">
                <a:solidFill>
                  <a:srgbClr val="0095F7"/>
                </a:solidFill>
                <a:latin typeface="Arial" panose="020B0604020202020204" pitchFamily="34" charset="0"/>
                <a:cs typeface="Arial" panose="020B0604020202020204" pitchFamily="34" charset="0"/>
              </a:rPr>
              <a:t>Palacky</a:t>
            </a:r>
            <a:r>
              <a:rPr lang="en-GB" sz="1200" dirty="0">
                <a:solidFill>
                  <a:srgbClr val="0095F7"/>
                </a:solidFill>
                <a:latin typeface="Arial" panose="020B0604020202020204" pitchFamily="34" charset="0"/>
                <a:cs typeface="Arial" panose="020B0604020202020204" pitchFamily="34" charset="0"/>
              </a:rPr>
              <a:t> University Olomouc, Czech Republic</a:t>
            </a:r>
            <a:r>
              <a:rPr lang="en-GB" sz="1200" dirty="0">
                <a:latin typeface="Arial" panose="020B0604020202020204" pitchFamily="34" charset="0"/>
                <a:cs typeface="Arial" panose="020B0604020202020204" pitchFamily="34" charset="0"/>
              </a:rPr>
              <a:t>: ‘Competence Framework</a:t>
            </a:r>
            <a:r>
              <a:rPr lang="cs-CZ" sz="1200" dirty="0">
                <a:latin typeface="Arial" panose="020B0604020202020204" pitchFamily="34" charset="0"/>
                <a:cs typeface="Arial" panose="020B0604020202020204" pitchFamily="34" charset="0"/>
              </a:rPr>
              <a:t> Training</a:t>
            </a:r>
            <a:r>
              <a:rPr lang="en-GB" sz="1200" b="1"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algn="l">
              <a:buClr>
                <a:srgbClr val="0095F7"/>
              </a:buClr>
            </a:pPr>
            <a:endParaRPr lang="en-GB" sz="1200" dirty="0">
              <a:latin typeface="Arial" panose="020B0604020202020204" pitchFamily="34" charset="0"/>
              <a:cs typeface="Arial" panose="020B0604020202020204" pitchFamily="34" charset="0"/>
            </a:endParaRPr>
          </a:p>
          <a:p>
            <a:pPr algn="l">
              <a:buClr>
                <a:srgbClr val="0095F7"/>
              </a:buClr>
            </a:pPr>
            <a:r>
              <a:rPr lang="en-GB" sz="1600" b="1" dirty="0">
                <a:solidFill>
                  <a:srgbClr val="00DDBA"/>
                </a:solidFill>
                <a:latin typeface="Arial" panose="020B0604020202020204" pitchFamily="34" charset="0"/>
                <a:cs typeface="Arial" panose="020B0604020202020204" pitchFamily="34" charset="0"/>
              </a:rPr>
              <a:t>2022</a:t>
            </a:r>
          </a:p>
          <a:p>
            <a:pPr marL="285750" indent="-285750" algn="l">
              <a:lnSpc>
                <a:spcPct val="100000"/>
              </a:lnSpc>
              <a:buClr>
                <a:srgbClr val="0095F7"/>
              </a:buClr>
              <a:buFont typeface="Wingdings" panose="05000000000000000000" pitchFamily="2" charset="2"/>
              <a:buChar char="§"/>
            </a:pPr>
            <a:r>
              <a:rPr lang="en-GB" sz="1200" b="1" dirty="0">
                <a:solidFill>
                  <a:srgbClr val="00DDBA"/>
                </a:solidFill>
                <a:latin typeface="Arial" panose="020B0604020202020204" pitchFamily="34" charset="0"/>
                <a:cs typeface="Arial" panose="020B0604020202020204" pitchFamily="34" charset="0"/>
              </a:rPr>
              <a:t>30</a:t>
            </a:r>
            <a:r>
              <a:rPr lang="en-GB" sz="1200" b="1" baseline="30000" dirty="0">
                <a:solidFill>
                  <a:srgbClr val="00DDBA"/>
                </a:solidFill>
                <a:latin typeface="Arial" panose="020B0604020202020204" pitchFamily="34" charset="0"/>
                <a:cs typeface="Arial" panose="020B0604020202020204" pitchFamily="34" charset="0"/>
              </a:rPr>
              <a:t>th</a:t>
            </a:r>
            <a:r>
              <a:rPr lang="en-GB" sz="1200" b="1" dirty="0">
                <a:solidFill>
                  <a:srgbClr val="00DDBA"/>
                </a:solidFill>
                <a:latin typeface="Arial" panose="020B0604020202020204" pitchFamily="34" charset="0"/>
                <a:cs typeface="Arial" panose="020B0604020202020204" pitchFamily="34" charset="0"/>
              </a:rPr>
              <a:t>-31</a:t>
            </a:r>
            <a:r>
              <a:rPr lang="en-GB" sz="1200" b="1" baseline="30000" dirty="0">
                <a:solidFill>
                  <a:srgbClr val="00DDBA"/>
                </a:solidFill>
                <a:latin typeface="Arial" panose="020B0604020202020204" pitchFamily="34" charset="0"/>
                <a:cs typeface="Arial" panose="020B0604020202020204" pitchFamily="34" charset="0"/>
              </a:rPr>
              <a:t>st</a:t>
            </a:r>
            <a:r>
              <a:rPr lang="en-GB" sz="1200" b="1" dirty="0">
                <a:solidFill>
                  <a:srgbClr val="00DDBA"/>
                </a:solidFill>
                <a:latin typeface="Arial" panose="020B0604020202020204" pitchFamily="34" charset="0"/>
                <a:cs typeface="Arial" panose="020B0604020202020204" pitchFamily="34" charset="0"/>
              </a:rPr>
              <a:t> </a:t>
            </a:r>
            <a:r>
              <a:rPr lang="cs-CZ" sz="1200" b="1" dirty="0">
                <a:latin typeface="Arial" panose="020B0604020202020204" pitchFamily="34" charset="0"/>
                <a:cs typeface="Arial" panose="020B0604020202020204" pitchFamily="34" charset="0"/>
              </a:rPr>
              <a:t> </a:t>
            </a:r>
            <a:r>
              <a:rPr lang="en-US" sz="1200" b="1" dirty="0">
                <a:solidFill>
                  <a:srgbClr val="00DDBA"/>
                </a:solidFill>
                <a:latin typeface="Arial" panose="020B0604020202020204" pitchFamily="34" charset="0"/>
                <a:cs typeface="Arial" panose="020B0604020202020204" pitchFamily="34" charset="0"/>
              </a:rPr>
              <a:t>March</a:t>
            </a:r>
            <a:r>
              <a:rPr lang="en-GB" sz="1200" dirty="0">
                <a:latin typeface="Arial" panose="020B0604020202020204" pitchFamily="34" charset="0"/>
                <a:cs typeface="Arial" panose="020B0604020202020204" pitchFamily="34" charset="0"/>
              </a:rPr>
              <a:t> Hybrid training at </a:t>
            </a:r>
            <a:r>
              <a:rPr lang="en-GB" sz="1200" dirty="0">
                <a:solidFill>
                  <a:srgbClr val="0095F7"/>
                </a:solidFill>
                <a:latin typeface="Arial" panose="020B0604020202020204" pitchFamily="34" charset="0"/>
                <a:cs typeface="Arial" panose="020B0604020202020204" pitchFamily="34" charset="0"/>
              </a:rPr>
              <a:t>University of Tetovo, North Macedonia</a:t>
            </a:r>
            <a:r>
              <a:rPr lang="en-GB" sz="1200" dirty="0">
                <a:latin typeface="Arial" panose="020B0604020202020204" pitchFamily="34" charset="0"/>
                <a:cs typeface="Arial" panose="020B0604020202020204" pitchFamily="34" charset="0"/>
              </a:rPr>
              <a:t>: ‘Social Entrepreneurship and Diversity and Inclusion</a:t>
            </a:r>
            <a:r>
              <a:rPr lang="en-GB" sz="1200" b="1" dirty="0">
                <a:latin typeface="Arial" panose="020B0604020202020204" pitchFamily="34" charset="0"/>
                <a:cs typeface="Arial" panose="020B0604020202020204" pitchFamily="34" charset="0"/>
              </a:rPr>
              <a:t>’</a:t>
            </a:r>
          </a:p>
          <a:p>
            <a:pPr marL="285750" indent="-285750" algn="l">
              <a:lnSpc>
                <a:spcPct val="100000"/>
              </a:lnSpc>
              <a:buClr>
                <a:srgbClr val="0095F7"/>
              </a:buClr>
              <a:buFont typeface="Wingdings" panose="05000000000000000000" pitchFamily="2" charset="2"/>
              <a:buChar char="§"/>
            </a:pPr>
            <a:r>
              <a:rPr lang="en-GB" sz="1200" b="1" dirty="0">
                <a:solidFill>
                  <a:srgbClr val="00DDBA"/>
                </a:solidFill>
                <a:latin typeface="Arial" panose="020B0604020202020204" pitchFamily="34" charset="0"/>
                <a:cs typeface="Arial" panose="020B0604020202020204" pitchFamily="34" charset="0"/>
              </a:rPr>
              <a:t>June</a:t>
            </a:r>
            <a:r>
              <a:rPr lang="en-GB" sz="1200" dirty="0">
                <a:solidFill>
                  <a:srgbClr val="0095F7"/>
                </a:solidFill>
                <a:latin typeface="Arial" panose="020B0604020202020204" pitchFamily="34" charset="0"/>
                <a:cs typeface="Arial" panose="020B0604020202020204" pitchFamily="34" charset="0"/>
              </a:rPr>
              <a:t> </a:t>
            </a:r>
            <a:r>
              <a:rPr lang="en-GB" sz="1200" dirty="0" err="1">
                <a:solidFill>
                  <a:srgbClr val="0095F7"/>
                </a:solidFill>
                <a:latin typeface="Arial" panose="020B0604020202020204" pitchFamily="34" charset="0"/>
                <a:cs typeface="Arial" panose="020B0604020202020204" pitchFamily="34" charset="0"/>
              </a:rPr>
              <a:t>Pavol</a:t>
            </a:r>
            <a:r>
              <a:rPr lang="en-GB" sz="1200" dirty="0">
                <a:solidFill>
                  <a:srgbClr val="0095F7"/>
                </a:solidFill>
                <a:latin typeface="Arial" panose="020B0604020202020204" pitchFamily="34" charset="0"/>
                <a:cs typeface="Arial" panose="020B0604020202020204" pitchFamily="34" charset="0"/>
              </a:rPr>
              <a:t> </a:t>
            </a:r>
            <a:r>
              <a:rPr lang="en-GB" sz="1200" dirty="0" err="1">
                <a:solidFill>
                  <a:srgbClr val="0095F7"/>
                </a:solidFill>
                <a:latin typeface="Arial" panose="020B0604020202020204" pitchFamily="34" charset="0"/>
                <a:cs typeface="Arial" panose="020B0604020202020204" pitchFamily="34" charset="0"/>
              </a:rPr>
              <a:t>Jofef</a:t>
            </a:r>
            <a:r>
              <a:rPr lang="en-GB" sz="1200" dirty="0">
                <a:solidFill>
                  <a:srgbClr val="0095F7"/>
                </a:solidFill>
                <a:latin typeface="Arial" panose="020B0604020202020204" pitchFamily="34" charset="0"/>
                <a:cs typeface="Arial" panose="020B0604020202020204" pitchFamily="34" charset="0"/>
              </a:rPr>
              <a:t> </a:t>
            </a:r>
            <a:r>
              <a:rPr lang="en-GB" sz="1200" dirty="0" err="1">
                <a:solidFill>
                  <a:srgbClr val="0095F7"/>
                </a:solidFill>
                <a:latin typeface="Arial" panose="020B0604020202020204" pitchFamily="34" charset="0"/>
                <a:cs typeface="Arial" panose="020B0604020202020204" pitchFamily="34" charset="0"/>
              </a:rPr>
              <a:t>Šafárik</a:t>
            </a:r>
            <a:r>
              <a:rPr lang="en-GB" sz="1200" dirty="0">
                <a:solidFill>
                  <a:srgbClr val="0095F7"/>
                </a:solidFill>
                <a:latin typeface="Arial" panose="020B0604020202020204" pitchFamily="34" charset="0"/>
                <a:cs typeface="Arial" panose="020B0604020202020204" pitchFamily="34" charset="0"/>
              </a:rPr>
              <a:t> University in </a:t>
            </a:r>
            <a:r>
              <a:rPr lang="en-GB" sz="1200" dirty="0" err="1">
                <a:solidFill>
                  <a:srgbClr val="0095F7"/>
                </a:solidFill>
                <a:latin typeface="Arial" panose="020B0604020202020204" pitchFamily="34" charset="0"/>
                <a:cs typeface="Arial" panose="020B0604020202020204" pitchFamily="34" charset="0"/>
              </a:rPr>
              <a:t>Košice</a:t>
            </a:r>
            <a:r>
              <a:rPr lang="en-GB" sz="1200" dirty="0">
                <a:solidFill>
                  <a:srgbClr val="0095F7"/>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–mentoring &amp; skill sharpening for teachers, modernisation of teaching methods/digitalisation</a:t>
            </a:r>
          </a:p>
        </p:txBody>
      </p:sp>
      <p:sp>
        <p:nvSpPr>
          <p:cNvPr id="6" name="TextBox 5">
            <a:extLst>
              <a:ext uri="{FF2B5EF4-FFF2-40B4-BE49-F238E27FC236}">
                <a16:creationId xmlns:a16="http://schemas.microsoft.com/office/drawing/2014/main" id="{AB9669C7-8F2D-461F-9C77-0AB9765C919B}"/>
              </a:ext>
            </a:extLst>
          </p:cNvPr>
          <p:cNvSpPr txBox="1"/>
          <p:nvPr/>
        </p:nvSpPr>
        <p:spPr>
          <a:xfrm>
            <a:off x="398181" y="436489"/>
            <a:ext cx="8347637" cy="477054"/>
          </a:xfrm>
          <a:prstGeom prst="rect">
            <a:avLst/>
          </a:prstGeom>
          <a:noFill/>
        </p:spPr>
        <p:txBody>
          <a:bodyPr wrap="square">
            <a:spAutoFit/>
          </a:bodyPr>
          <a:lstStyle/>
          <a:p>
            <a:pPr>
              <a:lnSpc>
                <a:spcPts val="3000"/>
              </a:lnSpc>
            </a:pPr>
            <a:r>
              <a:rPr lang="en-GB" sz="2800" b="1" dirty="0">
                <a:solidFill>
                  <a:srgbClr val="0095F7"/>
                </a:solidFill>
                <a:latin typeface="Salome" panose="02000503000000020004" pitchFamily="50" charset="0"/>
                <a:cs typeface="Arial" panose="020B0604020202020204" pitchFamily="34" charset="0"/>
              </a:rPr>
              <a:t>5 Deliverables adapted to CDS partners’ local contexts</a:t>
            </a:r>
            <a:endParaRPr lang="en-US" sz="2800" b="1" dirty="0">
              <a:solidFill>
                <a:srgbClr val="0095F7"/>
              </a:solidFill>
              <a:latin typeface="Salome" panose="02000503000000020004" pitchFamily="50" charset="0"/>
              <a:cs typeface="Arial" panose="020B0604020202020204" pitchFamily="34" charset="0"/>
            </a:endParaRPr>
          </a:p>
        </p:txBody>
      </p:sp>
    </p:spTree>
    <p:extLst>
      <p:ext uri="{BB962C8B-B14F-4D97-AF65-F5344CB8AC3E}">
        <p14:creationId xmlns:p14="http://schemas.microsoft.com/office/powerpoint/2010/main" val="211135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E162-7BDB-3744-8C22-B2F117B80811}"/>
              </a:ext>
            </a:extLst>
          </p:cNvPr>
          <p:cNvSpPr>
            <a:spLocks noGrp="1"/>
          </p:cNvSpPr>
          <p:nvPr>
            <p:ph type="ctrTitle"/>
          </p:nvPr>
        </p:nvSpPr>
        <p:spPr/>
        <p:txBody>
          <a:bodyPr/>
          <a:lstStyle/>
          <a:p>
            <a:r>
              <a:rPr lang="en-GB" dirty="0"/>
              <a:t>3 CDS projects</a:t>
            </a:r>
          </a:p>
        </p:txBody>
      </p:sp>
      <p:pic>
        <p:nvPicPr>
          <p:cNvPr id="4" name="Picture 3" descr="Shape, background pattern&#10;&#10;Description automatically generated">
            <a:extLst>
              <a:ext uri="{FF2B5EF4-FFF2-40B4-BE49-F238E27FC236}">
                <a16:creationId xmlns:a16="http://schemas.microsoft.com/office/drawing/2014/main" id="{810F5696-EE0B-48B9-B50C-1FCC9723F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259"/>
            <a:ext cx="9144000" cy="5143500"/>
          </a:xfrm>
          <a:prstGeom prst="rect">
            <a:avLst/>
          </a:prstGeom>
        </p:spPr>
      </p:pic>
      <p:sp>
        <p:nvSpPr>
          <p:cNvPr id="3" name="Subtitle 2">
            <a:extLst>
              <a:ext uri="{FF2B5EF4-FFF2-40B4-BE49-F238E27FC236}">
                <a16:creationId xmlns:a16="http://schemas.microsoft.com/office/drawing/2014/main" id="{2C8DBD6B-972F-E044-9007-3BC05AF199A5}"/>
              </a:ext>
            </a:extLst>
          </p:cNvPr>
          <p:cNvSpPr>
            <a:spLocks noGrp="1"/>
          </p:cNvSpPr>
          <p:nvPr>
            <p:ph type="subTitle" idx="1"/>
          </p:nvPr>
        </p:nvSpPr>
        <p:spPr>
          <a:xfrm>
            <a:off x="731546" y="1696826"/>
            <a:ext cx="7855406" cy="2759200"/>
          </a:xfrm>
        </p:spPr>
        <p:txBody>
          <a:bodyPr>
            <a:normAutofit/>
          </a:bodyPr>
          <a:lstStyle/>
          <a:p>
            <a:pPr marL="285750" indent="-285750" algn="l">
              <a:buClr>
                <a:srgbClr val="0095F7"/>
              </a:buClr>
              <a:buFont typeface="Wingdings" panose="05000000000000000000" pitchFamily="2" charset="2"/>
              <a:buChar char="§"/>
            </a:pPr>
            <a:r>
              <a:rPr lang="en-GB" sz="2000" b="1" dirty="0">
                <a:latin typeface="Arial" panose="020B0604020202020204" pitchFamily="34" charset="0"/>
                <a:cs typeface="Arial" panose="020B0604020202020204" pitchFamily="34" charset="0"/>
              </a:rPr>
              <a:t>March 2021 </a:t>
            </a:r>
            <a:r>
              <a:rPr lang="en-GB" sz="2000" b="1" dirty="0">
                <a:solidFill>
                  <a:schemeClr val="accent1"/>
                </a:solidFill>
                <a:latin typeface="Arial" panose="020B0604020202020204" pitchFamily="34" charset="0"/>
                <a:cs typeface="Arial" panose="020B0604020202020204" pitchFamily="34" charset="0"/>
              </a:rPr>
              <a:t>UP Aurora mini-grant scheme</a:t>
            </a:r>
            <a:r>
              <a:rPr lang="en-GB" sz="2000" dirty="0">
                <a:latin typeface="Arial" panose="020B0604020202020204" pitchFamily="34" charset="0"/>
                <a:cs typeface="Arial" panose="020B0604020202020204" pitchFamily="34" charset="0"/>
              </a:rPr>
              <a:t>: 17 education &amp; research projects</a:t>
            </a:r>
          </a:p>
          <a:p>
            <a:pPr algn="l"/>
            <a:r>
              <a:rPr lang="en-GB" sz="2000" dirty="0">
                <a:latin typeface="Arial" panose="020B0604020202020204" pitchFamily="34" charset="0"/>
                <a:cs typeface="Arial" panose="020B0604020202020204" pitchFamily="34" charset="0"/>
                <a:hlinkClick r:id="rId4"/>
              </a:rPr>
              <a:t>https://aurora.upol.cz/aurora-mini-grants-list-of-awarded-mini-grants/</a:t>
            </a:r>
            <a:r>
              <a:rPr lang="en-GB" sz="2000" dirty="0">
                <a:latin typeface="Arial" panose="020B0604020202020204" pitchFamily="34" charset="0"/>
                <a:cs typeface="Arial" panose="020B0604020202020204" pitchFamily="34" charset="0"/>
              </a:rPr>
              <a:t> </a:t>
            </a:r>
          </a:p>
          <a:p>
            <a:pPr marL="285750" indent="-285750" algn="l">
              <a:buClr>
                <a:srgbClr val="0095F7"/>
              </a:buClr>
              <a:buFont typeface="Wingdings" panose="05000000000000000000" pitchFamily="2" charset="2"/>
              <a:buChar char="§"/>
            </a:pPr>
            <a:r>
              <a:rPr lang="en-US" sz="2000" b="1" dirty="0">
                <a:latin typeface="Arial" panose="020B0604020202020204" pitchFamily="34" charset="0"/>
                <a:cs typeface="Arial" panose="020B0604020202020204" pitchFamily="34" charset="0"/>
              </a:rPr>
              <a:t>March</a:t>
            </a:r>
            <a:r>
              <a:rPr lang="en-GB" sz="2000" b="1" dirty="0">
                <a:latin typeface="Arial" panose="020B0604020202020204" pitchFamily="34" charset="0"/>
                <a:cs typeface="Arial" panose="020B0604020202020204" pitchFamily="34" charset="0"/>
              </a:rPr>
              <a:t> 202</a:t>
            </a:r>
            <a:r>
              <a:rPr lang="cs-CZ" sz="2000" b="1" dirty="0">
                <a:latin typeface="Arial" panose="020B0604020202020204" pitchFamily="34" charset="0"/>
                <a:cs typeface="Arial" panose="020B0604020202020204" pitchFamily="34" charset="0"/>
              </a:rPr>
              <a:t>2</a:t>
            </a:r>
            <a:r>
              <a:rPr lang="en-GB" sz="2000" b="1" dirty="0">
                <a:latin typeface="Arial" panose="020B0604020202020204" pitchFamily="34" charset="0"/>
                <a:cs typeface="Arial" panose="020B0604020202020204" pitchFamily="34" charset="0"/>
              </a:rPr>
              <a:t> </a:t>
            </a:r>
            <a:r>
              <a:rPr lang="en-GB" sz="2000" b="1" dirty="0">
                <a:solidFill>
                  <a:schemeClr val="accent1"/>
                </a:solidFill>
                <a:latin typeface="Arial" panose="020B0604020202020204" pitchFamily="34" charset="0"/>
                <a:cs typeface="Arial" panose="020B0604020202020204" pitchFamily="34" charset="0"/>
              </a:rPr>
              <a:t>VU Aurora mini-grant scheme: First grant to UT</a:t>
            </a:r>
            <a:endParaRPr lang="cs-CZ" sz="2000" b="1" dirty="0">
              <a:solidFill>
                <a:schemeClr val="accent1"/>
              </a:solidFill>
              <a:latin typeface="Arial" panose="020B0604020202020204" pitchFamily="34" charset="0"/>
              <a:cs typeface="Arial" panose="020B0604020202020204" pitchFamily="34" charset="0"/>
            </a:endParaRPr>
          </a:p>
          <a:p>
            <a:pPr marL="285750" indent="-285750" algn="l">
              <a:buClr>
                <a:srgbClr val="0095F7"/>
              </a:buClr>
              <a:buFont typeface="Wingdings" panose="05000000000000000000" pitchFamily="2" charset="2"/>
              <a:buChar char="§"/>
            </a:pPr>
            <a:r>
              <a:rPr lang="en-GB" sz="2000" b="1" dirty="0">
                <a:latin typeface="Arial" panose="020B0604020202020204" pitchFamily="34" charset="0"/>
                <a:cs typeface="Arial" panose="020B0604020202020204" pitchFamily="34" charset="0"/>
              </a:rPr>
              <a:t>Summer 2022 </a:t>
            </a:r>
            <a:r>
              <a:rPr lang="en-GB" sz="2000" b="1" dirty="0">
                <a:solidFill>
                  <a:schemeClr val="accent1"/>
                </a:solidFill>
                <a:latin typeface="Arial" panose="020B0604020202020204" pitchFamily="34" charset="0"/>
                <a:cs typeface="Arial" panose="020B0604020202020204" pitchFamily="34" charset="0"/>
              </a:rPr>
              <a:t>UP Aurora </a:t>
            </a:r>
            <a:r>
              <a:rPr lang="en-US" sz="2000" b="1" dirty="0">
                <a:solidFill>
                  <a:schemeClr val="accent1"/>
                </a:solidFill>
                <a:latin typeface="Arial" panose="020B0604020202020204" pitchFamily="34" charset="0"/>
                <a:cs typeface="Arial" panose="020B0604020202020204" pitchFamily="34" charset="0"/>
              </a:rPr>
              <a:t>Summer</a:t>
            </a:r>
            <a:r>
              <a:rPr lang="en-GB" sz="2000" b="1" dirty="0">
                <a:solidFill>
                  <a:schemeClr val="accent1"/>
                </a:solidFill>
                <a:latin typeface="Arial" panose="020B0604020202020204" pitchFamily="34" charset="0"/>
                <a:cs typeface="Arial" panose="020B0604020202020204" pitchFamily="34" charset="0"/>
              </a:rPr>
              <a:t> School </a:t>
            </a:r>
            <a:r>
              <a:rPr lang="en-GB" sz="2000" dirty="0">
                <a:latin typeface="Arial" panose="020B0604020202020204" pitchFamily="34" charset="0"/>
                <a:cs typeface="Arial" panose="020B0604020202020204" pitchFamily="34" charset="0"/>
              </a:rPr>
              <a:t>– together with </a:t>
            </a:r>
            <a:r>
              <a:rPr lang="en-US" sz="2000" dirty="0">
                <a:latin typeface="Arial" panose="020B0604020202020204" pitchFamily="34" charset="0"/>
                <a:cs typeface="Arial" panose="020B0604020202020204" pitchFamily="34" charset="0"/>
              </a:rPr>
              <a:t>V. N. Karazin </a:t>
            </a:r>
            <a:r>
              <a:rPr lang="en-US" sz="2000" dirty="0" err="1">
                <a:latin typeface="Arial" panose="020B0604020202020204" pitchFamily="34" charset="0"/>
                <a:cs typeface="Arial" panose="020B0604020202020204" pitchFamily="34" charset="0"/>
              </a:rPr>
              <a:t>Kharkiv</a:t>
            </a:r>
            <a:r>
              <a:rPr lang="en-US" sz="2000" dirty="0">
                <a:latin typeface="Arial" panose="020B0604020202020204" pitchFamily="34" charset="0"/>
                <a:cs typeface="Arial" panose="020B0604020202020204" pitchFamily="34" charset="0"/>
              </a:rPr>
              <a:t> National University</a:t>
            </a:r>
            <a:endParaRPr lang="en-GB"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B9669C7-8F2D-461F-9C77-0AB9765C919B}"/>
              </a:ext>
            </a:extLst>
          </p:cNvPr>
          <p:cNvSpPr txBox="1"/>
          <p:nvPr/>
        </p:nvSpPr>
        <p:spPr>
          <a:xfrm>
            <a:off x="1022808" y="796054"/>
            <a:ext cx="4572000" cy="478464"/>
          </a:xfrm>
          <a:prstGeom prst="rect">
            <a:avLst/>
          </a:prstGeom>
          <a:noFill/>
        </p:spPr>
        <p:txBody>
          <a:bodyPr wrap="square">
            <a:spAutoFit/>
          </a:bodyPr>
          <a:lstStyle/>
          <a:p>
            <a:pPr>
              <a:lnSpc>
                <a:spcPts val="3000"/>
              </a:lnSpc>
            </a:pPr>
            <a:r>
              <a:rPr lang="en-GB" sz="2800" b="1" dirty="0">
                <a:solidFill>
                  <a:srgbClr val="0095F7"/>
                </a:solidFill>
                <a:latin typeface="Salome" panose="02000503000000020004" pitchFamily="50" charset="0"/>
                <a:cs typeface="Arial" panose="020B0604020202020204" pitchFamily="34" charset="0"/>
              </a:rPr>
              <a:t>3 CDS Projects</a:t>
            </a:r>
            <a:endParaRPr lang="en-US" sz="2800" b="1" dirty="0">
              <a:solidFill>
                <a:srgbClr val="0095F7"/>
              </a:solidFill>
              <a:latin typeface="Salome" panose="02000503000000020004" pitchFamily="50" charset="0"/>
              <a:cs typeface="Arial" panose="020B0604020202020204" pitchFamily="34" charset="0"/>
            </a:endParaRPr>
          </a:p>
        </p:txBody>
      </p:sp>
    </p:spTree>
    <p:extLst>
      <p:ext uri="{BB962C8B-B14F-4D97-AF65-F5344CB8AC3E}">
        <p14:creationId xmlns:p14="http://schemas.microsoft.com/office/powerpoint/2010/main" val="59897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0C5908-5CD0-4546-A161-1214D287C104}"/>
              </a:ext>
            </a:extLst>
          </p:cNvPr>
          <p:cNvSpPr txBox="1"/>
          <p:nvPr/>
        </p:nvSpPr>
        <p:spPr>
          <a:xfrm>
            <a:off x="4214949" y="2115725"/>
            <a:ext cx="4445464" cy="1384995"/>
          </a:xfrm>
          <a:prstGeom prst="rect">
            <a:avLst/>
          </a:prstGeom>
          <a:noFill/>
        </p:spPr>
        <p:txBody>
          <a:bodyPr wrap="square" rtlCol="0">
            <a:spAutoFit/>
          </a:bodyPr>
          <a:lstStyle/>
          <a:p>
            <a:pPr algn="r"/>
            <a:r>
              <a:rPr lang="en-US" sz="2800" dirty="0">
                <a:solidFill>
                  <a:srgbClr val="00DEB9"/>
                </a:solidFill>
                <a:latin typeface="Salome" panose="02000503000000020004" pitchFamily="50" charset="0"/>
                <a:cs typeface="Arial" panose="020B0604020202020204" pitchFamily="34" charset="0"/>
              </a:rPr>
              <a:t>Learning &amp;</a:t>
            </a:r>
          </a:p>
          <a:p>
            <a:pPr algn="r"/>
            <a:r>
              <a:rPr lang="en-US" sz="2800" dirty="0">
                <a:solidFill>
                  <a:srgbClr val="00DEB9"/>
                </a:solidFill>
                <a:latin typeface="Salome" panose="02000503000000020004" pitchFamily="50" charset="0"/>
                <a:cs typeface="Arial" panose="020B0604020202020204" pitchFamily="34" charset="0"/>
              </a:rPr>
              <a:t>Engaging communities</a:t>
            </a:r>
          </a:p>
          <a:p>
            <a:pPr algn="r"/>
            <a:r>
              <a:rPr lang="en-US" sz="2800" dirty="0">
                <a:solidFill>
                  <a:srgbClr val="00DEB9"/>
                </a:solidFill>
                <a:latin typeface="Salome" panose="02000503000000020004" pitchFamily="50" charset="0"/>
                <a:cs typeface="Arial" panose="020B0604020202020204" pitchFamily="34" charset="0"/>
              </a:rPr>
              <a:t>for Societal Impact</a:t>
            </a:r>
          </a:p>
        </p:txBody>
      </p:sp>
      <p:sp>
        <p:nvSpPr>
          <p:cNvPr id="9" name="TextBox 8">
            <a:extLst>
              <a:ext uri="{FF2B5EF4-FFF2-40B4-BE49-F238E27FC236}">
                <a16:creationId xmlns:a16="http://schemas.microsoft.com/office/drawing/2014/main" id="{A64C16CB-49F0-4D95-BCE1-5A9B2D575936}"/>
              </a:ext>
            </a:extLst>
          </p:cNvPr>
          <p:cNvSpPr txBox="1"/>
          <p:nvPr/>
        </p:nvSpPr>
        <p:spPr>
          <a:xfrm>
            <a:off x="4105835" y="3717118"/>
            <a:ext cx="4554578" cy="830997"/>
          </a:xfrm>
          <a:prstGeom prst="rect">
            <a:avLst/>
          </a:prstGeom>
          <a:noFill/>
        </p:spPr>
        <p:txBody>
          <a:bodyPr wrap="square" rtlCol="0">
            <a:spAutoFit/>
          </a:bodyPr>
          <a:lstStyle/>
          <a:p>
            <a:pPr algn="r"/>
            <a:r>
              <a:rPr lang="en-US" sz="1600" dirty="0">
                <a:solidFill>
                  <a:srgbClr val="0095F7"/>
                </a:solidFill>
                <a:latin typeface="Salome" panose="02000503000000020004" pitchFamily="50" charset="0"/>
                <a:cs typeface="Arial" panose="020B0604020202020204" pitchFamily="34" charset="0"/>
              </a:rPr>
              <a:t>CDS Training event</a:t>
            </a:r>
          </a:p>
          <a:p>
            <a:pPr algn="r"/>
            <a:r>
              <a:rPr lang="en-US" sz="1600" dirty="0">
                <a:solidFill>
                  <a:srgbClr val="0095F7"/>
                </a:solidFill>
                <a:latin typeface="Salome" panose="02000503000000020004" pitchFamily="50" charset="0"/>
                <a:cs typeface="Arial" panose="020B0604020202020204" pitchFamily="34" charset="0"/>
              </a:rPr>
              <a:t>South-West University “</a:t>
            </a:r>
            <a:r>
              <a:rPr lang="en-US" sz="1600" dirty="0" err="1">
                <a:solidFill>
                  <a:srgbClr val="0095F7"/>
                </a:solidFill>
                <a:latin typeface="Salome" panose="02000503000000020004" pitchFamily="50" charset="0"/>
                <a:cs typeface="Arial" panose="020B0604020202020204" pitchFamily="34" charset="0"/>
              </a:rPr>
              <a:t>Neofit</a:t>
            </a:r>
            <a:r>
              <a:rPr lang="en-US" sz="1600" dirty="0">
                <a:solidFill>
                  <a:srgbClr val="0095F7"/>
                </a:solidFill>
                <a:latin typeface="Salome" panose="02000503000000020004" pitchFamily="50" charset="0"/>
                <a:cs typeface="Arial" panose="020B0604020202020204" pitchFamily="34" charset="0"/>
              </a:rPr>
              <a:t> </a:t>
            </a:r>
            <a:r>
              <a:rPr lang="en-US" sz="1600" dirty="0" err="1">
                <a:solidFill>
                  <a:srgbClr val="0095F7"/>
                </a:solidFill>
                <a:latin typeface="Salome" panose="02000503000000020004" pitchFamily="50" charset="0"/>
                <a:cs typeface="Arial" panose="020B0604020202020204" pitchFamily="34" charset="0"/>
              </a:rPr>
              <a:t>Rilski</a:t>
            </a:r>
            <a:r>
              <a:rPr lang="en-US" sz="1600" dirty="0">
                <a:solidFill>
                  <a:srgbClr val="0095F7"/>
                </a:solidFill>
                <a:latin typeface="Salome" panose="02000503000000020004" pitchFamily="50" charset="0"/>
                <a:cs typeface="Arial" panose="020B0604020202020204" pitchFamily="34" charset="0"/>
              </a:rPr>
              <a:t>” </a:t>
            </a:r>
          </a:p>
          <a:p>
            <a:pPr algn="r"/>
            <a:r>
              <a:rPr lang="en-US" sz="1600" dirty="0">
                <a:solidFill>
                  <a:srgbClr val="0095F7"/>
                </a:solidFill>
                <a:latin typeface="Salome" panose="02000503000000020004" pitchFamily="50" charset="0"/>
                <a:cs typeface="Arial" panose="020B0604020202020204" pitchFamily="34" charset="0"/>
              </a:rPr>
              <a:t>October 5-6 2021 </a:t>
            </a:r>
          </a:p>
        </p:txBody>
      </p:sp>
      <p:pic>
        <p:nvPicPr>
          <p:cNvPr id="10" name="Picture 9" descr="Logo, company name&#10;&#10;Description automatically generated">
            <a:extLst>
              <a:ext uri="{FF2B5EF4-FFF2-40B4-BE49-F238E27FC236}">
                <a16:creationId xmlns:a16="http://schemas.microsoft.com/office/drawing/2014/main" id="{B05C3445-8231-44CF-9C19-E65ACC800A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870" y="405639"/>
            <a:ext cx="1733890" cy="549313"/>
          </a:xfrm>
          <a:prstGeom prst="rect">
            <a:avLst/>
          </a:prstGeom>
        </p:spPr>
      </p:pic>
      <p:pic>
        <p:nvPicPr>
          <p:cNvPr id="11" name="Picture 10">
            <a:extLst>
              <a:ext uri="{FF2B5EF4-FFF2-40B4-BE49-F238E27FC236}">
                <a16:creationId xmlns:a16="http://schemas.microsoft.com/office/drawing/2014/main" id="{F57C9B6F-3486-425A-B386-0F2724C47BAF}"/>
              </a:ext>
            </a:extLst>
          </p:cNvPr>
          <p:cNvPicPr>
            <a:picLocks noChangeAspect="1"/>
          </p:cNvPicPr>
          <p:nvPr/>
        </p:nvPicPr>
        <p:blipFill rotWithShape="1">
          <a:blip r:embed="rId4">
            <a:extLst>
              <a:ext uri="{28A0092B-C50C-407E-A947-70E740481C1C}">
                <a14:useLocalDpi xmlns:a14="http://schemas.microsoft.com/office/drawing/2010/main" val="0"/>
              </a:ext>
            </a:extLst>
          </a:blip>
          <a:srcRect l="24401" r="6513"/>
          <a:stretch/>
        </p:blipFill>
        <p:spPr>
          <a:xfrm>
            <a:off x="-1" y="0"/>
            <a:ext cx="5330119" cy="5143500"/>
          </a:xfrm>
          <a:prstGeom prst="rect">
            <a:avLst/>
          </a:prstGeom>
        </p:spPr>
      </p:pic>
      <p:pic>
        <p:nvPicPr>
          <p:cNvPr id="7" name="Picture 6" descr="Shape&#10;&#10;Description automatically generated">
            <a:extLst>
              <a:ext uri="{FF2B5EF4-FFF2-40B4-BE49-F238E27FC236}">
                <a16:creationId xmlns:a16="http://schemas.microsoft.com/office/drawing/2014/main" id="{50A26EE8-E21F-4BB5-AE5E-366ABAA65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 y="0"/>
            <a:ext cx="9144000" cy="5143500"/>
          </a:xfrm>
          <a:prstGeom prst="rect">
            <a:avLst/>
          </a:prstGeom>
        </p:spPr>
      </p:pic>
      <p:pic>
        <p:nvPicPr>
          <p:cNvPr id="14" name="Picture 13" descr="Logo, company name&#10;&#10;Description automatically generated">
            <a:extLst>
              <a:ext uri="{FF2B5EF4-FFF2-40B4-BE49-F238E27FC236}">
                <a16:creationId xmlns:a16="http://schemas.microsoft.com/office/drawing/2014/main" id="{4DF6A364-4C84-4B17-8C6F-F362ACA07D39}"/>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650658" y="155171"/>
            <a:ext cx="1733890" cy="549313"/>
          </a:xfrm>
          <a:prstGeom prst="rect">
            <a:avLst/>
          </a:prstGeom>
        </p:spPr>
      </p:pic>
      <p:pic>
        <p:nvPicPr>
          <p:cNvPr id="1026" name="Picture 2" descr="Image result for univerzita palackého v olomouci">
            <a:extLst>
              <a:ext uri="{FF2B5EF4-FFF2-40B4-BE49-F238E27FC236}">
                <a16:creationId xmlns:a16="http://schemas.microsoft.com/office/drawing/2014/main" id="{BEA2059E-D10A-484F-8C96-2FEFDA44E6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9214" y="886363"/>
            <a:ext cx="1336778" cy="12234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0F459BD3-8766-4D92-AD84-ED1C58F4259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864356" y="1989825"/>
            <a:ext cx="1796057" cy="1336748"/>
          </a:xfrm>
          <a:prstGeom prst="rect">
            <a:avLst/>
          </a:prstGeom>
        </p:spPr>
      </p:pic>
      <p:sp>
        <p:nvSpPr>
          <p:cNvPr id="17" name="TextBox 16">
            <a:extLst>
              <a:ext uri="{FF2B5EF4-FFF2-40B4-BE49-F238E27FC236}">
                <a16:creationId xmlns:a16="http://schemas.microsoft.com/office/drawing/2014/main" id="{F46AA69A-C6CA-467C-8C47-AD6B308EB917}"/>
              </a:ext>
            </a:extLst>
          </p:cNvPr>
          <p:cNvSpPr txBox="1"/>
          <p:nvPr/>
        </p:nvSpPr>
        <p:spPr>
          <a:xfrm>
            <a:off x="3293547" y="3267807"/>
            <a:ext cx="4666268" cy="646331"/>
          </a:xfrm>
          <a:prstGeom prst="rect">
            <a:avLst/>
          </a:prstGeom>
          <a:noFill/>
        </p:spPr>
        <p:txBody>
          <a:bodyPr wrap="square">
            <a:spAutoFit/>
          </a:bodyPr>
          <a:lstStyle/>
          <a:p>
            <a:pPr lvl="2">
              <a:buFont typeface="Wingdings" panose="05000000000000000000" pitchFamily="2" charset="2"/>
              <a:buChar char="Ø"/>
            </a:pPr>
            <a:r>
              <a:rPr lang="cs-CZ" sz="1800" dirty="0">
                <a:hlinkClick r:id="rId8"/>
              </a:rPr>
              <a:t>https://aurora.upol.cz</a:t>
            </a:r>
            <a:endParaRPr lang="cs-CZ" sz="1800" dirty="0"/>
          </a:p>
          <a:p>
            <a:pPr lvl="2">
              <a:buFont typeface="Wingdings" panose="05000000000000000000" pitchFamily="2" charset="2"/>
              <a:buChar char="Ø"/>
            </a:pPr>
            <a:r>
              <a:rPr lang="cs-CZ" dirty="0">
                <a:hlinkClick r:id="rId9"/>
              </a:rPr>
              <a:t>https://au</a:t>
            </a:r>
            <a:r>
              <a:rPr lang="en-US" dirty="0">
                <a:hlinkClick r:id="rId9"/>
              </a:rPr>
              <a:t>rora-universities.eu</a:t>
            </a:r>
            <a:r>
              <a:rPr lang="en-US" dirty="0"/>
              <a:t> </a:t>
            </a:r>
            <a:endParaRPr lang="cs-CZ" sz="1800" dirty="0"/>
          </a:p>
        </p:txBody>
      </p:sp>
    </p:spTree>
    <p:extLst>
      <p:ext uri="{BB962C8B-B14F-4D97-AF65-F5344CB8AC3E}">
        <p14:creationId xmlns:p14="http://schemas.microsoft.com/office/powerpoint/2010/main" val="412082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168C1BF0-82A9-4919-B6CC-9831B27B86F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3132183" y="433970"/>
            <a:ext cx="1733789" cy="549281"/>
          </a:xfrm>
          <a:prstGeom prst="rect">
            <a:avLst/>
          </a:prstGeom>
        </p:spPr>
      </p:pic>
      <p:grpSp>
        <p:nvGrpSpPr>
          <p:cNvPr id="14" name="Group 4" hidden="1">
            <a:extLst>
              <a:ext uri="{FF2B5EF4-FFF2-40B4-BE49-F238E27FC236}">
                <a16:creationId xmlns:a16="http://schemas.microsoft.com/office/drawing/2014/main" id="{8362737C-2661-4AE5-BCF2-D3BBF03593B5}"/>
              </a:ext>
            </a:extLst>
          </p:cNvPr>
          <p:cNvGrpSpPr>
            <a:grpSpLocks noChangeAspect="1"/>
          </p:cNvGrpSpPr>
          <p:nvPr/>
        </p:nvGrpSpPr>
        <p:grpSpPr bwMode="auto">
          <a:xfrm>
            <a:off x="5727634" y="614934"/>
            <a:ext cx="2995438" cy="1008003"/>
            <a:chOff x="3356" y="826"/>
            <a:chExt cx="1887" cy="635"/>
          </a:xfrm>
          <a:blipFill>
            <a:blip r:embed="rId4"/>
            <a:stretch>
              <a:fillRect/>
            </a:stretch>
          </a:blipFill>
        </p:grpSpPr>
        <p:sp>
          <p:nvSpPr>
            <p:cNvPr id="16" name="Rectangle 5">
              <a:extLst>
                <a:ext uri="{FF2B5EF4-FFF2-40B4-BE49-F238E27FC236}">
                  <a16:creationId xmlns:a16="http://schemas.microsoft.com/office/drawing/2014/main" id="{D6DE51A9-8A5B-4CF0-8CDF-9A5CF523FA2A}"/>
                </a:ext>
              </a:extLst>
            </p:cNvPr>
            <p:cNvSpPr>
              <a:spLocks noChangeArrowheads="1"/>
            </p:cNvSpPr>
            <p:nvPr/>
          </p:nvSpPr>
          <p:spPr bwMode="auto">
            <a:xfrm>
              <a:off x="3356" y="826"/>
              <a:ext cx="1887" cy="4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prstTxWarp prst="textNoShape">
                <a:avLst/>
              </a:prstTxWarp>
            </a:bodyPr>
            <a:lstStyle/>
            <a:p>
              <a:pPr algn="ctr"/>
              <a:r>
                <a:rPr lang="en-US" sz="2800" b="1" dirty="0">
                  <a:solidFill>
                    <a:schemeClr val="bg1"/>
                  </a:solidFill>
                  <a:latin typeface="Arial" panose="020B0604020202020204" pitchFamily="34" charset="0"/>
                  <a:cs typeface="Arial" panose="020B0604020202020204" pitchFamily="34" charset="0"/>
                </a:rPr>
                <a:t>UNITING</a:t>
              </a:r>
              <a:endParaRPr lang="en-US" sz="2800" dirty="0">
                <a:solidFill>
                  <a:schemeClr val="bg1"/>
                </a:solidFill>
              </a:endParaRPr>
            </a:p>
          </p:txBody>
        </p:sp>
        <p:sp>
          <p:nvSpPr>
            <p:cNvPr id="17" name="Freeform 6">
              <a:extLst>
                <a:ext uri="{FF2B5EF4-FFF2-40B4-BE49-F238E27FC236}">
                  <a16:creationId xmlns:a16="http://schemas.microsoft.com/office/drawing/2014/main" id="{2BDB0013-66EA-43C7-8B46-F3C1A4EEE821}"/>
                </a:ext>
              </a:extLst>
            </p:cNvPr>
            <p:cNvSpPr>
              <a:spLocks/>
            </p:cNvSpPr>
            <p:nvPr/>
          </p:nvSpPr>
          <p:spPr bwMode="auto">
            <a:xfrm>
              <a:off x="4205" y="1176"/>
              <a:ext cx="189" cy="285"/>
            </a:xfrm>
            <a:custGeom>
              <a:avLst/>
              <a:gdLst>
                <a:gd name="T0" fmla="*/ 0 w 189"/>
                <a:gd name="T1" fmla="*/ 0 h 285"/>
                <a:gd name="T2" fmla="*/ 0 w 189"/>
                <a:gd name="T3" fmla="*/ 190 h 285"/>
                <a:gd name="T4" fmla="*/ 95 w 189"/>
                <a:gd name="T5" fmla="*/ 285 h 285"/>
                <a:gd name="T6" fmla="*/ 189 w 189"/>
                <a:gd name="T7" fmla="*/ 190 h 285"/>
                <a:gd name="T8" fmla="*/ 189 w 189"/>
                <a:gd name="T9" fmla="*/ 0 h 285"/>
                <a:gd name="T10" fmla="*/ 0 w 189"/>
                <a:gd name="T11" fmla="*/ 0 h 285"/>
              </a:gdLst>
              <a:ahLst/>
              <a:cxnLst>
                <a:cxn ang="0">
                  <a:pos x="T0" y="T1"/>
                </a:cxn>
                <a:cxn ang="0">
                  <a:pos x="T2" y="T3"/>
                </a:cxn>
                <a:cxn ang="0">
                  <a:pos x="T4" y="T5"/>
                </a:cxn>
                <a:cxn ang="0">
                  <a:pos x="T6" y="T7"/>
                </a:cxn>
                <a:cxn ang="0">
                  <a:pos x="T8" y="T9"/>
                </a:cxn>
                <a:cxn ang="0">
                  <a:pos x="T10" y="T11"/>
                </a:cxn>
              </a:cxnLst>
              <a:rect l="0" t="0" r="r" b="b"/>
              <a:pathLst>
                <a:path w="189" h="285">
                  <a:moveTo>
                    <a:pt x="0" y="0"/>
                  </a:moveTo>
                  <a:lnTo>
                    <a:pt x="0" y="190"/>
                  </a:lnTo>
                  <a:lnTo>
                    <a:pt x="95" y="285"/>
                  </a:lnTo>
                  <a:lnTo>
                    <a:pt x="189" y="190"/>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7" rIns="91435" bIns="45717" numCol="1" anchor="t" anchorCtr="0" compatLnSpc="1">
              <a:prstTxWarp prst="textNoShape">
                <a:avLst/>
              </a:prstTxWarp>
            </a:bodyPr>
            <a:lstStyle/>
            <a:p>
              <a:endParaRPr lang="en-US" sz="1782"/>
            </a:p>
          </p:txBody>
        </p:sp>
      </p:grpSp>
      <p:sp>
        <p:nvSpPr>
          <p:cNvPr id="20" name="Rectangle 19">
            <a:extLst>
              <a:ext uri="{FF2B5EF4-FFF2-40B4-BE49-F238E27FC236}">
                <a16:creationId xmlns:a16="http://schemas.microsoft.com/office/drawing/2014/main" id="{B6C0CB14-0777-41E0-A2DB-97C58382F0BB}"/>
              </a:ext>
            </a:extLst>
          </p:cNvPr>
          <p:cNvSpPr/>
          <p:nvPr/>
        </p:nvSpPr>
        <p:spPr>
          <a:xfrm>
            <a:off x="7219796" y="1413401"/>
            <a:ext cx="1503277" cy="948812"/>
          </a:xfrm>
          <a:prstGeom prst="rect">
            <a:avLst/>
          </a:prstGeom>
          <a:solidFill>
            <a:srgbClr val="0095F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sz="1782" b="1" dirty="0">
                <a:latin typeface="Arial" panose="020B0604020202020204" pitchFamily="34" charset="0"/>
                <a:cs typeface="Arial" panose="020B0604020202020204" pitchFamily="34" charset="0"/>
              </a:rPr>
              <a:t>260.000</a:t>
            </a:r>
          </a:p>
          <a:p>
            <a:pPr algn="ctr">
              <a:lnSpc>
                <a:spcPts val="1900"/>
              </a:lnSpc>
            </a:pPr>
            <a:r>
              <a:rPr lang="en-US" sz="1782" dirty="0">
                <a:latin typeface="Arial" panose="020B0604020202020204" pitchFamily="34" charset="0"/>
                <a:cs typeface="Arial" panose="020B0604020202020204" pitchFamily="34" charset="0"/>
              </a:rPr>
              <a:t>Students</a:t>
            </a:r>
          </a:p>
        </p:txBody>
      </p:sp>
      <p:sp>
        <p:nvSpPr>
          <p:cNvPr id="21" name="Rectangle 20">
            <a:extLst>
              <a:ext uri="{FF2B5EF4-FFF2-40B4-BE49-F238E27FC236}">
                <a16:creationId xmlns:a16="http://schemas.microsoft.com/office/drawing/2014/main" id="{2E538CEE-6F5E-4FD8-844D-C6C6B56DC6B0}"/>
              </a:ext>
            </a:extLst>
          </p:cNvPr>
          <p:cNvSpPr/>
          <p:nvPr/>
        </p:nvSpPr>
        <p:spPr>
          <a:xfrm>
            <a:off x="5722872" y="1434947"/>
            <a:ext cx="1492160" cy="948812"/>
          </a:xfrm>
          <a:prstGeom prst="rect">
            <a:avLst/>
          </a:prstGeom>
          <a:solidFill>
            <a:srgbClr val="009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sz="1782" b="1" dirty="0">
                <a:latin typeface="Arial" panose="020B0604020202020204" pitchFamily="34" charset="0"/>
                <a:cs typeface="Arial" panose="020B0604020202020204" pitchFamily="34" charset="0"/>
              </a:rPr>
              <a:t>30.000</a:t>
            </a:r>
          </a:p>
          <a:p>
            <a:pPr algn="ctr">
              <a:lnSpc>
                <a:spcPts val="1900"/>
              </a:lnSpc>
            </a:pPr>
            <a:r>
              <a:rPr lang="en-US" sz="1782" dirty="0">
                <a:latin typeface="Arial" panose="020B0604020202020204" pitchFamily="34" charset="0"/>
                <a:cs typeface="Arial" panose="020B0604020202020204" pitchFamily="34" charset="0"/>
              </a:rPr>
              <a:t>Staff</a:t>
            </a:r>
          </a:p>
        </p:txBody>
      </p:sp>
      <p:grpSp>
        <p:nvGrpSpPr>
          <p:cNvPr id="5" name="Group 4"/>
          <p:cNvGrpSpPr>
            <a:grpSpLocks noChangeAspect="1"/>
          </p:cNvGrpSpPr>
          <p:nvPr/>
        </p:nvGrpSpPr>
        <p:grpSpPr bwMode="auto">
          <a:xfrm>
            <a:off x="5727634" y="433970"/>
            <a:ext cx="2997026" cy="978295"/>
            <a:chOff x="3615" y="386"/>
            <a:chExt cx="1881" cy="614"/>
          </a:xfrm>
        </p:grpSpPr>
        <p:sp>
          <p:nvSpPr>
            <p:cNvPr id="7" name="Rectangle 5"/>
            <p:cNvSpPr>
              <a:spLocks noChangeArrowheads="1"/>
            </p:cNvSpPr>
            <p:nvPr/>
          </p:nvSpPr>
          <p:spPr bwMode="auto">
            <a:xfrm>
              <a:off x="3615" y="386"/>
              <a:ext cx="1881" cy="462"/>
            </a:xfrm>
            <a:prstGeom prst="rect">
              <a:avLst/>
            </a:prstGeom>
            <a:solidFill>
              <a:srgbClr val="00DF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prstTxWarp prst="textNoShape">
                <a:avLst/>
              </a:prstTxWarp>
            </a:bodyPr>
            <a:lstStyle/>
            <a:p>
              <a:pPr algn="ctr"/>
              <a:r>
                <a:rPr lang="en-US" sz="2800" b="1" dirty="0">
                  <a:solidFill>
                    <a:schemeClr val="bg1"/>
                  </a:solidFill>
                  <a:latin typeface="Arial" panose="020B0604020202020204" pitchFamily="34" charset="0"/>
                  <a:cs typeface="Arial" panose="020B0604020202020204" pitchFamily="34" charset="0"/>
                </a:rPr>
                <a:t>UNITING</a:t>
              </a:r>
              <a:endParaRPr lang="en-GB" sz="2800" b="1" dirty="0">
                <a:solidFill>
                  <a:schemeClr val="bg1"/>
                </a:solidFill>
                <a:latin typeface="Arial" panose="020B0604020202020204" pitchFamily="34" charset="0"/>
                <a:cs typeface="Arial" panose="020B0604020202020204" pitchFamily="34" charset="0"/>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 y="721"/>
              <a:ext cx="19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7">
            <a:extLst>
              <a:ext uri="{FF2B5EF4-FFF2-40B4-BE49-F238E27FC236}">
                <a16:creationId xmlns:a16="http://schemas.microsoft.com/office/drawing/2014/main" id="{B6C0CB14-0777-41E0-A2DB-97C58382F0BB}"/>
              </a:ext>
            </a:extLst>
          </p:cNvPr>
          <p:cNvSpPr/>
          <p:nvPr/>
        </p:nvSpPr>
        <p:spPr>
          <a:xfrm>
            <a:off x="5722871" y="3173605"/>
            <a:ext cx="1503276" cy="1464950"/>
          </a:xfrm>
          <a:prstGeom prst="rect">
            <a:avLst/>
          </a:prstGeom>
          <a:solidFill>
            <a:srgbClr val="0095F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sz="1782" b="1" dirty="0">
                <a:latin typeface="Arial" panose="020B0604020202020204" pitchFamily="34" charset="0"/>
                <a:cs typeface="Arial" panose="020B0604020202020204" pitchFamily="34" charset="0"/>
              </a:rPr>
              <a:t>112</a:t>
            </a:r>
          </a:p>
          <a:p>
            <a:pPr algn="ctr">
              <a:lnSpc>
                <a:spcPts val="1900"/>
              </a:lnSpc>
            </a:pPr>
            <a:r>
              <a:rPr lang="en-US" sz="1782" dirty="0">
                <a:latin typeface="Arial" panose="020B0604020202020204" pitchFamily="34" charset="0"/>
                <a:cs typeface="Arial" panose="020B0604020202020204" pitchFamily="34" charset="0"/>
              </a:rPr>
              <a:t>Faculties</a:t>
            </a:r>
          </a:p>
        </p:txBody>
      </p:sp>
      <p:sp>
        <p:nvSpPr>
          <p:cNvPr id="26" name="Rectangle 25">
            <a:extLst>
              <a:ext uri="{FF2B5EF4-FFF2-40B4-BE49-F238E27FC236}">
                <a16:creationId xmlns:a16="http://schemas.microsoft.com/office/drawing/2014/main" id="{B6C0CB14-0777-41E0-A2DB-97C58382F0BB}"/>
              </a:ext>
            </a:extLst>
          </p:cNvPr>
          <p:cNvSpPr/>
          <p:nvPr/>
        </p:nvSpPr>
        <p:spPr>
          <a:xfrm>
            <a:off x="7226148" y="3173606"/>
            <a:ext cx="1496923" cy="1464950"/>
          </a:xfrm>
          <a:prstGeom prst="rect">
            <a:avLst/>
          </a:prstGeom>
          <a:solidFill>
            <a:srgbClr val="0095F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sz="1782" b="1" dirty="0">
                <a:latin typeface="Arial" panose="020B0604020202020204" pitchFamily="34" charset="0"/>
                <a:cs typeface="Arial" panose="020B0604020202020204" pitchFamily="34" charset="0"/>
              </a:rPr>
              <a:t>813</a:t>
            </a:r>
          </a:p>
          <a:p>
            <a:pPr algn="ctr">
              <a:lnSpc>
                <a:spcPts val="1900"/>
              </a:lnSpc>
            </a:pPr>
            <a:r>
              <a:rPr lang="en-US" sz="1782" dirty="0">
                <a:latin typeface="Arial" panose="020B0604020202020204" pitchFamily="34" charset="0"/>
                <a:cs typeface="Arial" panose="020B0604020202020204" pitchFamily="34" charset="0"/>
              </a:rPr>
              <a:t>Research</a:t>
            </a:r>
          </a:p>
          <a:p>
            <a:pPr algn="ctr">
              <a:lnSpc>
                <a:spcPts val="1900"/>
              </a:lnSpc>
            </a:pPr>
            <a:r>
              <a:rPr lang="en-US" sz="1782" dirty="0">
                <a:latin typeface="Arial" panose="020B0604020202020204" pitchFamily="34" charset="0"/>
                <a:cs typeface="Arial" panose="020B0604020202020204" pitchFamily="34" charset="0"/>
              </a:rPr>
              <a:t>Groups</a:t>
            </a:r>
          </a:p>
        </p:txBody>
      </p:sp>
      <p:sp>
        <p:nvSpPr>
          <p:cNvPr id="27" name="Rectangle 26">
            <a:extLst>
              <a:ext uri="{FF2B5EF4-FFF2-40B4-BE49-F238E27FC236}">
                <a16:creationId xmlns:a16="http://schemas.microsoft.com/office/drawing/2014/main" id="{B6C0CB14-0777-41E0-A2DB-97C58382F0BB}"/>
              </a:ext>
            </a:extLst>
          </p:cNvPr>
          <p:cNvSpPr/>
          <p:nvPr/>
        </p:nvSpPr>
        <p:spPr>
          <a:xfrm>
            <a:off x="5727633" y="2362209"/>
            <a:ext cx="2995438" cy="810951"/>
          </a:xfrm>
          <a:prstGeom prst="rect">
            <a:avLst/>
          </a:prstGeom>
          <a:solidFill>
            <a:srgbClr val="0095F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sz="1782" b="1" dirty="0">
                <a:latin typeface="Arial" panose="020B0604020202020204" pitchFamily="34" charset="0"/>
                <a:cs typeface="Arial" panose="020B0604020202020204" pitchFamily="34" charset="0"/>
              </a:rPr>
              <a:t>673.922</a:t>
            </a:r>
          </a:p>
          <a:p>
            <a:pPr algn="ctr">
              <a:lnSpc>
                <a:spcPts val="1900"/>
              </a:lnSpc>
            </a:pPr>
            <a:r>
              <a:rPr lang="en-US" sz="1782" dirty="0" err="1">
                <a:latin typeface="Arial" panose="020B0604020202020204" pitchFamily="34" charset="0"/>
                <a:cs typeface="Arial" panose="020B0604020202020204" pitchFamily="34" charset="0"/>
              </a:rPr>
              <a:t>Allumni</a:t>
            </a:r>
            <a:endParaRPr lang="en-US" sz="1782"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C45EBDA-E291-CF4B-9E8D-A315C90FF97F}"/>
              </a:ext>
            </a:extLst>
          </p:cNvPr>
          <p:cNvSpPr txBox="1"/>
          <p:nvPr/>
        </p:nvSpPr>
        <p:spPr>
          <a:xfrm>
            <a:off x="601346" y="2362209"/>
            <a:ext cx="4428704" cy="846835"/>
          </a:xfrm>
          <a:prstGeom prst="rect">
            <a:avLst/>
          </a:prstGeom>
          <a:noFill/>
        </p:spPr>
        <p:txBody>
          <a:bodyPr wrap="square" rtlCol="0">
            <a:spAutoFit/>
          </a:bodyPr>
          <a:lstStyle/>
          <a:p>
            <a:pPr>
              <a:lnSpc>
                <a:spcPts val="3000"/>
              </a:lnSpc>
            </a:pPr>
            <a:r>
              <a:rPr lang="en-GB" sz="2400" dirty="0">
                <a:solidFill>
                  <a:srgbClr val="0070C0"/>
                </a:solidFill>
                <a:latin typeface="Salome" panose="02000503000000020004" pitchFamily="50" charset="0"/>
                <a:cs typeface="Arial" panose="020B0604020202020204" pitchFamily="34" charset="0"/>
              </a:rPr>
              <a:t>A partnership of like-minded </a:t>
            </a:r>
          </a:p>
          <a:p>
            <a:pPr>
              <a:lnSpc>
                <a:spcPts val="3000"/>
              </a:lnSpc>
            </a:pPr>
            <a:r>
              <a:rPr lang="en-GB" sz="2400" dirty="0">
                <a:solidFill>
                  <a:srgbClr val="0070C0"/>
                </a:solidFill>
                <a:latin typeface="Salome" panose="02000503000000020004" pitchFamily="50" charset="0"/>
                <a:cs typeface="Arial" panose="020B0604020202020204" pitchFamily="34" charset="0"/>
              </a:rPr>
              <a:t>research-intensive universities </a:t>
            </a:r>
          </a:p>
        </p:txBody>
      </p:sp>
      <p:sp>
        <p:nvSpPr>
          <p:cNvPr id="3" name="TextBox 2">
            <a:extLst>
              <a:ext uri="{FF2B5EF4-FFF2-40B4-BE49-F238E27FC236}">
                <a16:creationId xmlns:a16="http://schemas.microsoft.com/office/drawing/2014/main" id="{6CE7BC58-D6D3-0143-BBC9-8BAB686C8D09}"/>
              </a:ext>
            </a:extLst>
          </p:cNvPr>
          <p:cNvSpPr txBox="1"/>
          <p:nvPr/>
        </p:nvSpPr>
        <p:spPr>
          <a:xfrm>
            <a:off x="601346" y="1446790"/>
            <a:ext cx="3697807" cy="462563"/>
          </a:xfrm>
          <a:prstGeom prst="rect">
            <a:avLst/>
          </a:prstGeom>
          <a:noFill/>
        </p:spPr>
        <p:txBody>
          <a:bodyPr wrap="none" rtlCol="0">
            <a:spAutoFit/>
          </a:bodyPr>
          <a:lstStyle/>
          <a:p>
            <a:r>
              <a:rPr lang="en-GB" sz="2406" b="1" dirty="0">
                <a:solidFill>
                  <a:srgbClr val="00DDBA"/>
                </a:solidFill>
              </a:rPr>
              <a:t>What is Aurora EUN about?</a:t>
            </a:r>
          </a:p>
        </p:txBody>
      </p:sp>
    </p:spTree>
    <p:extLst>
      <p:ext uri="{BB962C8B-B14F-4D97-AF65-F5344CB8AC3E}">
        <p14:creationId xmlns:p14="http://schemas.microsoft.com/office/powerpoint/2010/main" val="287471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hidden="1">
            <a:extLst>
              <a:ext uri="{FF2B5EF4-FFF2-40B4-BE49-F238E27FC236}">
                <a16:creationId xmlns:a16="http://schemas.microsoft.com/office/drawing/2014/main" id="{8362737C-2661-4AE5-BCF2-D3BBF03593B5}"/>
              </a:ext>
            </a:extLst>
          </p:cNvPr>
          <p:cNvGrpSpPr>
            <a:grpSpLocks noChangeAspect="1"/>
          </p:cNvGrpSpPr>
          <p:nvPr/>
        </p:nvGrpSpPr>
        <p:grpSpPr bwMode="auto">
          <a:xfrm>
            <a:off x="5727701" y="614821"/>
            <a:ext cx="2995612" cy="1008062"/>
            <a:chOff x="3356" y="826"/>
            <a:chExt cx="1887" cy="635"/>
          </a:xfrm>
          <a:blipFill>
            <a:blip r:embed="rId3"/>
            <a:stretch>
              <a:fillRect/>
            </a:stretch>
          </a:blipFill>
        </p:grpSpPr>
        <p:sp>
          <p:nvSpPr>
            <p:cNvPr id="16" name="Rectangle 5">
              <a:extLst>
                <a:ext uri="{FF2B5EF4-FFF2-40B4-BE49-F238E27FC236}">
                  <a16:creationId xmlns:a16="http://schemas.microsoft.com/office/drawing/2014/main" id="{D6DE51A9-8A5B-4CF0-8CDF-9A5CF523FA2A}"/>
                </a:ext>
              </a:extLst>
            </p:cNvPr>
            <p:cNvSpPr>
              <a:spLocks noChangeArrowheads="1"/>
            </p:cNvSpPr>
            <p:nvPr/>
          </p:nvSpPr>
          <p:spPr bwMode="auto">
            <a:xfrm>
              <a:off x="3356" y="826"/>
              <a:ext cx="1887" cy="4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UNITING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2BDB0013-66EA-43C7-8B46-F3C1A4EEE821}"/>
                </a:ext>
              </a:extLst>
            </p:cNvPr>
            <p:cNvSpPr>
              <a:spLocks/>
            </p:cNvSpPr>
            <p:nvPr/>
          </p:nvSpPr>
          <p:spPr bwMode="auto">
            <a:xfrm>
              <a:off x="4205" y="1176"/>
              <a:ext cx="189" cy="285"/>
            </a:xfrm>
            <a:custGeom>
              <a:avLst/>
              <a:gdLst>
                <a:gd name="T0" fmla="*/ 0 w 189"/>
                <a:gd name="T1" fmla="*/ 0 h 285"/>
                <a:gd name="T2" fmla="*/ 0 w 189"/>
                <a:gd name="T3" fmla="*/ 190 h 285"/>
                <a:gd name="T4" fmla="*/ 95 w 189"/>
                <a:gd name="T5" fmla="*/ 285 h 285"/>
                <a:gd name="T6" fmla="*/ 189 w 189"/>
                <a:gd name="T7" fmla="*/ 190 h 285"/>
                <a:gd name="T8" fmla="*/ 189 w 189"/>
                <a:gd name="T9" fmla="*/ 0 h 285"/>
                <a:gd name="T10" fmla="*/ 0 w 189"/>
                <a:gd name="T11" fmla="*/ 0 h 285"/>
              </a:gdLst>
              <a:ahLst/>
              <a:cxnLst>
                <a:cxn ang="0">
                  <a:pos x="T0" y="T1"/>
                </a:cxn>
                <a:cxn ang="0">
                  <a:pos x="T2" y="T3"/>
                </a:cxn>
                <a:cxn ang="0">
                  <a:pos x="T4" y="T5"/>
                </a:cxn>
                <a:cxn ang="0">
                  <a:pos x="T6" y="T7"/>
                </a:cxn>
                <a:cxn ang="0">
                  <a:pos x="T8" y="T9"/>
                </a:cxn>
                <a:cxn ang="0">
                  <a:pos x="T10" y="T11"/>
                </a:cxn>
              </a:cxnLst>
              <a:rect l="0" t="0" r="r" b="b"/>
              <a:pathLst>
                <a:path w="189" h="285">
                  <a:moveTo>
                    <a:pt x="0" y="0"/>
                  </a:moveTo>
                  <a:lnTo>
                    <a:pt x="0" y="190"/>
                  </a:lnTo>
                  <a:lnTo>
                    <a:pt x="95" y="285"/>
                  </a:lnTo>
                  <a:lnTo>
                    <a:pt x="189" y="190"/>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5" name="TextBox 64">
            <a:extLst>
              <a:ext uri="{FF2B5EF4-FFF2-40B4-BE49-F238E27FC236}">
                <a16:creationId xmlns:a16="http://schemas.microsoft.com/office/drawing/2014/main" id="{280C5908-5CD0-4546-A161-1214D287C104}"/>
              </a:ext>
            </a:extLst>
          </p:cNvPr>
          <p:cNvSpPr txBox="1"/>
          <p:nvPr/>
        </p:nvSpPr>
        <p:spPr>
          <a:xfrm>
            <a:off x="420687" y="743952"/>
            <a:ext cx="8649741" cy="482440"/>
          </a:xfrm>
          <a:prstGeom prst="rect">
            <a:avLst/>
          </a:prstGeom>
          <a:noFill/>
        </p:spPr>
        <p:txBody>
          <a:bodyPr wrap="square" rtlCol="0">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95F7"/>
                </a:solidFill>
                <a:effectLst/>
                <a:uLnTx/>
                <a:uFillTx/>
                <a:latin typeface="Salome" panose="02000503000000020004" pitchFamily="50" charset="0"/>
                <a:ea typeface="+mn-ea"/>
                <a:cs typeface="Arial" panose="020B0604020202020204" pitchFamily="34" charset="0"/>
              </a:rPr>
              <a:t>Aurora </a:t>
            </a:r>
            <a:r>
              <a:rPr lang="en-US" sz="3000" b="1" dirty="0">
                <a:solidFill>
                  <a:srgbClr val="0095F7"/>
                </a:solidFill>
                <a:latin typeface="Salome" panose="02000503000000020004" pitchFamily="50" charset="0"/>
                <a:cs typeface="Arial" panose="020B0604020202020204" pitchFamily="34" charset="0"/>
              </a:rPr>
              <a:t>U</a:t>
            </a:r>
            <a:r>
              <a:rPr kumimoji="0" lang="en-US" sz="3000" b="1" i="0" u="none" strike="noStrike" kern="1200" cap="none" spc="0" normalizeH="0" baseline="0" noProof="0" dirty="0" err="1">
                <a:ln>
                  <a:noFill/>
                </a:ln>
                <a:solidFill>
                  <a:srgbClr val="0095F7"/>
                </a:solidFill>
                <a:effectLst/>
                <a:uLnTx/>
                <a:uFillTx/>
                <a:latin typeface="Salome" panose="02000503000000020004" pitchFamily="50" charset="0"/>
                <a:ea typeface="+mn-ea"/>
                <a:cs typeface="Arial" panose="020B0604020202020204" pitchFamily="34" charset="0"/>
              </a:rPr>
              <a:t>niversities</a:t>
            </a:r>
            <a:endParaRPr kumimoji="0" lang="en-US" sz="3000" b="1" i="0" u="none" strike="noStrike" kern="1200" cap="none" spc="0" normalizeH="0" baseline="0" noProof="0" dirty="0">
              <a:ln>
                <a:noFill/>
              </a:ln>
              <a:solidFill>
                <a:srgbClr val="0095F7"/>
              </a:solidFill>
              <a:effectLst/>
              <a:uLnTx/>
              <a:uFillTx/>
              <a:latin typeface="Salome" panose="02000503000000020004" pitchFamily="50" charset="0"/>
              <a:ea typeface="+mn-ea"/>
              <a:cs typeface="Arial" panose="020B0604020202020204" pitchFamily="34" charset="0"/>
            </a:endParaRPr>
          </a:p>
        </p:txBody>
      </p:sp>
      <p:pic>
        <p:nvPicPr>
          <p:cNvPr id="43" name="Picture 42" descr="Logo, company name&#10;&#10;Description automatically generated">
            <a:extLst>
              <a:ext uri="{FF2B5EF4-FFF2-40B4-BE49-F238E27FC236}">
                <a16:creationId xmlns:a16="http://schemas.microsoft.com/office/drawing/2014/main" id="{3348CF96-E664-4A0E-8FD4-5FDCAD2169EA}"/>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12096" y="119320"/>
            <a:ext cx="1733890" cy="549313"/>
          </a:xfrm>
          <a:prstGeom prst="rect">
            <a:avLst/>
          </a:prstGeom>
        </p:spPr>
      </p:pic>
      <p:pic>
        <p:nvPicPr>
          <p:cNvPr id="3" name="Picture 2">
            <a:extLst>
              <a:ext uri="{FF2B5EF4-FFF2-40B4-BE49-F238E27FC236}">
                <a16:creationId xmlns:a16="http://schemas.microsoft.com/office/drawing/2014/main" id="{5F3E4E88-4C48-498C-9865-1413DC78A922}"/>
              </a:ext>
            </a:extLst>
          </p:cNvPr>
          <p:cNvPicPr>
            <a:picLocks noChangeAspect="1"/>
          </p:cNvPicPr>
          <p:nvPr/>
        </p:nvPicPr>
        <p:blipFill>
          <a:blip r:embed="rId5"/>
          <a:stretch>
            <a:fillRect/>
          </a:stretch>
        </p:blipFill>
        <p:spPr>
          <a:xfrm>
            <a:off x="651914" y="1183127"/>
            <a:ext cx="7637444" cy="3841053"/>
          </a:xfrm>
          <a:prstGeom prst="rect">
            <a:avLst/>
          </a:prstGeom>
        </p:spPr>
      </p:pic>
    </p:spTree>
    <p:extLst>
      <p:ext uri="{BB962C8B-B14F-4D97-AF65-F5344CB8AC3E}">
        <p14:creationId xmlns:p14="http://schemas.microsoft.com/office/powerpoint/2010/main" val="80457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30BD86-76D1-47A5-9E88-DD7359C54CA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7169" r="10696"/>
          <a:stretch/>
        </p:blipFill>
        <p:spPr>
          <a:xfrm>
            <a:off x="3682076" y="-14740"/>
            <a:ext cx="5597391" cy="517298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B008A4D9-D5D7-456B-974E-7397864E4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40"/>
            <a:ext cx="9196409" cy="5172980"/>
          </a:xfrm>
          <a:prstGeom prst="rect">
            <a:avLst/>
          </a:prstGeom>
        </p:spPr>
      </p:pic>
      <p:sp>
        <p:nvSpPr>
          <p:cNvPr id="8" name="TextBox 7">
            <a:extLst>
              <a:ext uri="{FF2B5EF4-FFF2-40B4-BE49-F238E27FC236}">
                <a16:creationId xmlns:a16="http://schemas.microsoft.com/office/drawing/2014/main" id="{280C5908-5CD0-4546-A161-1214D287C104}"/>
              </a:ext>
            </a:extLst>
          </p:cNvPr>
          <p:cNvSpPr txBox="1"/>
          <p:nvPr/>
        </p:nvSpPr>
        <p:spPr>
          <a:xfrm>
            <a:off x="546990" y="1411714"/>
            <a:ext cx="3135086" cy="485454"/>
          </a:xfrm>
          <a:prstGeom prst="rect">
            <a:avLst/>
          </a:prstGeom>
          <a:noFill/>
        </p:spPr>
        <p:txBody>
          <a:bodyPr wrap="square" rtlCol="0">
            <a:spAutoFit/>
          </a:bodyPr>
          <a:lstStyle/>
          <a:p>
            <a:pPr>
              <a:lnSpc>
                <a:spcPts val="3000"/>
              </a:lnSpc>
            </a:pPr>
            <a:r>
              <a:rPr lang="en-US" sz="3000" b="1" dirty="0">
                <a:solidFill>
                  <a:srgbClr val="0095F7"/>
                </a:solidFill>
                <a:latin typeface="Salome" panose="02000503000000020004" pitchFamily="50" charset="0"/>
                <a:cs typeface="Arial" panose="020B0604020202020204" pitchFamily="34" charset="0"/>
              </a:rPr>
              <a:t>Objective</a:t>
            </a:r>
          </a:p>
        </p:txBody>
      </p:sp>
      <p:sp>
        <p:nvSpPr>
          <p:cNvPr id="9" name="TextBox 8">
            <a:extLst>
              <a:ext uri="{FF2B5EF4-FFF2-40B4-BE49-F238E27FC236}">
                <a16:creationId xmlns:a16="http://schemas.microsoft.com/office/drawing/2014/main" id="{A64C16CB-49F0-4D95-BCE1-5A9B2D575936}"/>
              </a:ext>
            </a:extLst>
          </p:cNvPr>
          <p:cNvSpPr txBox="1"/>
          <p:nvPr/>
        </p:nvSpPr>
        <p:spPr>
          <a:xfrm>
            <a:off x="521490" y="2277428"/>
            <a:ext cx="6321171" cy="1569660"/>
          </a:xfrm>
          <a:prstGeom prst="rect">
            <a:avLst/>
          </a:prstGeom>
          <a:noFill/>
        </p:spPr>
        <p:txBody>
          <a:bodyPr wrap="square" rtlCol="0">
            <a:spAutoFit/>
          </a:bodyPr>
          <a:lstStyle/>
          <a:p>
            <a:pPr>
              <a:buClr>
                <a:srgbClr val="0095F7"/>
              </a:buClr>
            </a:pPr>
            <a:r>
              <a:rPr lang="en-GB" sz="2400" dirty="0">
                <a:solidFill>
                  <a:srgbClr val="0070C0"/>
                </a:solidFill>
                <a:latin typeface="Salome" panose="02000503000000020004" pitchFamily="50" charset="0"/>
                <a:cs typeface="Arial" panose="020B0604020202020204" pitchFamily="34" charset="0"/>
              </a:rPr>
              <a:t>To equip graduates with competencies to address major societal challenges and increase the contribution of our universities to the </a:t>
            </a:r>
          </a:p>
          <a:p>
            <a:pPr>
              <a:buClr>
                <a:srgbClr val="0095F7"/>
              </a:buClr>
            </a:pPr>
            <a:r>
              <a:rPr lang="en-GB" sz="2400" dirty="0">
                <a:solidFill>
                  <a:srgbClr val="0070C0"/>
                </a:solidFill>
                <a:latin typeface="Salome" panose="02000503000000020004" pitchFamily="50" charset="0"/>
                <a:cs typeface="Arial" panose="020B0604020202020204" pitchFamily="34" charset="0"/>
              </a:rPr>
              <a:t>Sustainable Development Goals</a:t>
            </a:r>
          </a:p>
        </p:txBody>
      </p:sp>
      <p:pic>
        <p:nvPicPr>
          <p:cNvPr id="11" name="Picture 10" descr="Logo, company name&#10;&#10;Description automatically generated">
            <a:extLst>
              <a:ext uri="{FF2B5EF4-FFF2-40B4-BE49-F238E27FC236}">
                <a16:creationId xmlns:a16="http://schemas.microsoft.com/office/drawing/2014/main" id="{168C1BF0-82A9-4919-B6CC-9831B27B86F0}"/>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319007" y="416963"/>
            <a:ext cx="1733890" cy="549313"/>
          </a:xfrm>
          <a:prstGeom prst="rect">
            <a:avLst/>
          </a:prstGeom>
        </p:spPr>
      </p:pic>
    </p:spTree>
    <p:extLst>
      <p:ext uri="{BB962C8B-B14F-4D97-AF65-F5344CB8AC3E}">
        <p14:creationId xmlns:p14="http://schemas.microsoft.com/office/powerpoint/2010/main" val="76656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background pattern&#10;&#10;Description automatically generated">
            <a:extLst>
              <a:ext uri="{FF2B5EF4-FFF2-40B4-BE49-F238E27FC236}">
                <a16:creationId xmlns:a16="http://schemas.microsoft.com/office/drawing/2014/main" id="{D7F92AC8-20CF-4B95-ABCB-F1E2FC226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0" descr="Logo, company name&#10;&#10;Description automatically generated">
            <a:extLst>
              <a:ext uri="{FF2B5EF4-FFF2-40B4-BE49-F238E27FC236}">
                <a16:creationId xmlns:a16="http://schemas.microsoft.com/office/drawing/2014/main" id="{168C1BF0-82A9-4919-B6CC-9831B27B86F0}"/>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312230" y="223497"/>
            <a:ext cx="1733890" cy="549313"/>
          </a:xfrm>
          <a:prstGeom prst="rect">
            <a:avLst/>
          </a:prstGeom>
        </p:spPr>
      </p:pic>
      <p:grpSp>
        <p:nvGrpSpPr>
          <p:cNvPr id="14" name="Group 4" hidden="1">
            <a:extLst>
              <a:ext uri="{FF2B5EF4-FFF2-40B4-BE49-F238E27FC236}">
                <a16:creationId xmlns:a16="http://schemas.microsoft.com/office/drawing/2014/main" id="{8362737C-2661-4AE5-BCF2-D3BBF03593B5}"/>
              </a:ext>
            </a:extLst>
          </p:cNvPr>
          <p:cNvGrpSpPr>
            <a:grpSpLocks noChangeAspect="1"/>
          </p:cNvGrpSpPr>
          <p:nvPr/>
        </p:nvGrpSpPr>
        <p:grpSpPr bwMode="auto">
          <a:xfrm>
            <a:off x="5727701" y="614821"/>
            <a:ext cx="2995612" cy="1008062"/>
            <a:chOff x="3356" y="826"/>
            <a:chExt cx="1887" cy="635"/>
          </a:xfrm>
          <a:blipFill>
            <a:blip r:embed="rId5"/>
            <a:stretch>
              <a:fillRect/>
            </a:stretch>
          </a:blipFill>
        </p:grpSpPr>
        <p:sp>
          <p:nvSpPr>
            <p:cNvPr id="16" name="Rectangle 5">
              <a:extLst>
                <a:ext uri="{FF2B5EF4-FFF2-40B4-BE49-F238E27FC236}">
                  <a16:creationId xmlns:a16="http://schemas.microsoft.com/office/drawing/2014/main" id="{D6DE51A9-8A5B-4CF0-8CDF-9A5CF523FA2A}"/>
                </a:ext>
              </a:extLst>
            </p:cNvPr>
            <p:cNvSpPr>
              <a:spLocks noChangeArrowheads="1"/>
            </p:cNvSpPr>
            <p:nvPr/>
          </p:nvSpPr>
          <p:spPr bwMode="auto">
            <a:xfrm>
              <a:off x="3356" y="826"/>
              <a:ext cx="1887" cy="4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2800" b="1" dirty="0">
                  <a:solidFill>
                    <a:schemeClr val="bg1"/>
                  </a:solidFill>
                  <a:latin typeface="Arial" panose="020B0604020202020204" pitchFamily="34" charset="0"/>
                  <a:cs typeface="Arial" panose="020B0604020202020204" pitchFamily="34" charset="0"/>
                </a:rPr>
                <a:t>UNITING</a:t>
              </a:r>
              <a:endParaRPr lang="en-US" sz="2800" dirty="0">
                <a:solidFill>
                  <a:schemeClr val="bg1"/>
                </a:solidFill>
              </a:endParaRPr>
            </a:p>
          </p:txBody>
        </p:sp>
        <p:sp>
          <p:nvSpPr>
            <p:cNvPr id="17" name="Freeform 6">
              <a:extLst>
                <a:ext uri="{FF2B5EF4-FFF2-40B4-BE49-F238E27FC236}">
                  <a16:creationId xmlns:a16="http://schemas.microsoft.com/office/drawing/2014/main" id="{2BDB0013-66EA-43C7-8B46-F3C1A4EEE821}"/>
                </a:ext>
              </a:extLst>
            </p:cNvPr>
            <p:cNvSpPr>
              <a:spLocks/>
            </p:cNvSpPr>
            <p:nvPr/>
          </p:nvSpPr>
          <p:spPr bwMode="auto">
            <a:xfrm>
              <a:off x="4205" y="1176"/>
              <a:ext cx="189" cy="285"/>
            </a:xfrm>
            <a:custGeom>
              <a:avLst/>
              <a:gdLst>
                <a:gd name="T0" fmla="*/ 0 w 189"/>
                <a:gd name="T1" fmla="*/ 0 h 285"/>
                <a:gd name="T2" fmla="*/ 0 w 189"/>
                <a:gd name="T3" fmla="*/ 190 h 285"/>
                <a:gd name="T4" fmla="*/ 95 w 189"/>
                <a:gd name="T5" fmla="*/ 285 h 285"/>
                <a:gd name="T6" fmla="*/ 189 w 189"/>
                <a:gd name="T7" fmla="*/ 190 h 285"/>
                <a:gd name="T8" fmla="*/ 189 w 189"/>
                <a:gd name="T9" fmla="*/ 0 h 285"/>
                <a:gd name="T10" fmla="*/ 0 w 189"/>
                <a:gd name="T11" fmla="*/ 0 h 285"/>
              </a:gdLst>
              <a:ahLst/>
              <a:cxnLst>
                <a:cxn ang="0">
                  <a:pos x="T0" y="T1"/>
                </a:cxn>
                <a:cxn ang="0">
                  <a:pos x="T2" y="T3"/>
                </a:cxn>
                <a:cxn ang="0">
                  <a:pos x="T4" y="T5"/>
                </a:cxn>
                <a:cxn ang="0">
                  <a:pos x="T6" y="T7"/>
                </a:cxn>
                <a:cxn ang="0">
                  <a:pos x="T8" y="T9"/>
                </a:cxn>
                <a:cxn ang="0">
                  <a:pos x="T10" y="T11"/>
                </a:cxn>
              </a:cxnLst>
              <a:rect l="0" t="0" r="r" b="b"/>
              <a:pathLst>
                <a:path w="189" h="285">
                  <a:moveTo>
                    <a:pt x="0" y="0"/>
                  </a:moveTo>
                  <a:lnTo>
                    <a:pt x="0" y="190"/>
                  </a:lnTo>
                  <a:lnTo>
                    <a:pt x="95" y="285"/>
                  </a:lnTo>
                  <a:lnTo>
                    <a:pt x="189" y="190"/>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TextBox 27">
            <a:extLst>
              <a:ext uri="{FF2B5EF4-FFF2-40B4-BE49-F238E27FC236}">
                <a16:creationId xmlns:a16="http://schemas.microsoft.com/office/drawing/2014/main" id="{280C5908-5CD0-4546-A161-1214D287C104}"/>
              </a:ext>
            </a:extLst>
          </p:cNvPr>
          <p:cNvSpPr txBox="1"/>
          <p:nvPr/>
        </p:nvSpPr>
        <p:spPr>
          <a:xfrm>
            <a:off x="555346" y="2043626"/>
            <a:ext cx="3669834" cy="1384995"/>
          </a:xfrm>
          <a:prstGeom prst="rect">
            <a:avLst/>
          </a:prstGeom>
          <a:noFill/>
        </p:spPr>
        <p:txBody>
          <a:bodyPr wrap="square" rtlCol="0">
            <a:spAutoFit/>
          </a:bodyPr>
          <a:lstStyle/>
          <a:p>
            <a:r>
              <a:rPr lang="en-GB" sz="2800" b="1" dirty="0">
                <a:solidFill>
                  <a:srgbClr val="00DDBA"/>
                </a:solidFill>
                <a:latin typeface="Salome" panose="02000503000000020004" pitchFamily="50" charset="0"/>
                <a:cs typeface="Arial" panose="020B0604020202020204" pitchFamily="34" charset="0"/>
              </a:rPr>
              <a:t>The Aurora Activity Programme</a:t>
            </a:r>
          </a:p>
        </p:txBody>
      </p:sp>
      <p:grpSp>
        <p:nvGrpSpPr>
          <p:cNvPr id="5" name="Group 4"/>
          <p:cNvGrpSpPr/>
          <p:nvPr/>
        </p:nvGrpSpPr>
        <p:grpSpPr>
          <a:xfrm>
            <a:off x="4247243" y="719256"/>
            <a:ext cx="4707216" cy="4016134"/>
            <a:chOff x="4457788" y="980514"/>
            <a:chExt cx="4707216" cy="4016134"/>
          </a:xfrm>
        </p:grpSpPr>
        <p:grpSp>
          <p:nvGrpSpPr>
            <p:cNvPr id="15" name="Group 14"/>
            <p:cNvGrpSpPr/>
            <p:nvPr/>
          </p:nvGrpSpPr>
          <p:grpSpPr>
            <a:xfrm>
              <a:off x="6715004" y="980514"/>
              <a:ext cx="300037" cy="3684683"/>
              <a:chOff x="7075488" y="1138040"/>
              <a:chExt cx="300037" cy="3684683"/>
            </a:xfrm>
          </p:grpSpPr>
          <p:sp>
            <p:nvSpPr>
              <p:cNvPr id="10" name="Rectangle 9"/>
              <p:cNvSpPr/>
              <p:nvPr/>
            </p:nvSpPr>
            <p:spPr>
              <a:xfrm>
                <a:off x="7075488" y="1138040"/>
                <a:ext cx="300037" cy="3500633"/>
              </a:xfrm>
              <a:prstGeom prst="rect">
                <a:avLst/>
              </a:prstGeom>
              <a:gradFill>
                <a:gsLst>
                  <a:gs pos="0">
                    <a:schemeClr val="bg1">
                      <a:lumMod val="90000"/>
                    </a:schemeClr>
                  </a:gs>
                  <a:gs pos="100000">
                    <a:schemeClr val="bg1">
                      <a:lumMod val="97000"/>
                    </a:schemeClr>
                  </a:gs>
                  <a:gs pos="87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10800000">
                <a:off x="7075488" y="4638674"/>
                <a:ext cx="300037" cy="184049"/>
              </a:xfrm>
              <a:prstGeom prst="triangl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3" name="Straight Connector 2"/>
            <p:cNvCxnSpPr/>
            <p:nvPr/>
          </p:nvCxnSpPr>
          <p:spPr>
            <a:xfrm flipH="1">
              <a:off x="5959982" y="1538022"/>
              <a:ext cx="670644" cy="0"/>
            </a:xfrm>
            <a:prstGeom prst="line">
              <a:avLst/>
            </a:prstGeom>
            <a:ln w="57150" cap="rnd">
              <a:solidFill>
                <a:srgbClr val="E8E8E8"/>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20512" y="996307"/>
              <a:ext cx="1390650" cy="830997"/>
            </a:xfrm>
            <a:prstGeom prst="rect">
              <a:avLst/>
            </a:prstGeom>
            <a:noFill/>
          </p:spPr>
          <p:txBody>
            <a:bodyPr wrap="square" rtlCol="0">
              <a:spAutoFit/>
            </a:bodyPr>
            <a:lstStyle/>
            <a:p>
              <a:pPr algn="r"/>
              <a:r>
                <a:rPr lang="en-GB" sz="1600" dirty="0">
                  <a:solidFill>
                    <a:srgbClr val="00DFB9"/>
                  </a:solidFill>
                  <a:latin typeface="Salome" panose="02000503000000020004" pitchFamily="50" charset="0"/>
                </a:rPr>
                <a:t>Learning for societal impact</a:t>
              </a:r>
            </a:p>
          </p:txBody>
        </p:sp>
        <p:cxnSp>
          <p:nvCxnSpPr>
            <p:cNvPr id="22" name="Straight Connector 21"/>
            <p:cNvCxnSpPr/>
            <p:nvPr/>
          </p:nvCxnSpPr>
          <p:spPr>
            <a:xfrm flipH="1">
              <a:off x="7018109" y="1799144"/>
              <a:ext cx="452949" cy="0"/>
            </a:xfrm>
            <a:prstGeom prst="line">
              <a:avLst/>
            </a:prstGeom>
            <a:ln w="57150" cap="rnd">
              <a:solidFill>
                <a:srgbClr val="E9E9E9"/>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46948" y="1383646"/>
              <a:ext cx="1618056" cy="584775"/>
            </a:xfrm>
            <a:prstGeom prst="rect">
              <a:avLst/>
            </a:prstGeom>
            <a:noFill/>
          </p:spPr>
          <p:txBody>
            <a:bodyPr wrap="square" rtlCol="0">
              <a:spAutoFit/>
            </a:bodyPr>
            <a:lstStyle/>
            <a:p>
              <a:r>
                <a:rPr lang="en-GB" sz="1600" dirty="0">
                  <a:solidFill>
                    <a:srgbClr val="0095F7"/>
                  </a:solidFill>
                  <a:latin typeface="Salome" panose="02000503000000020004" pitchFamily="50" charset="0"/>
                </a:rPr>
                <a:t>Engaging communities</a:t>
              </a:r>
            </a:p>
          </p:txBody>
        </p:sp>
        <p:cxnSp>
          <p:nvCxnSpPr>
            <p:cNvPr id="24" name="Straight Connector 23"/>
            <p:cNvCxnSpPr/>
            <p:nvPr/>
          </p:nvCxnSpPr>
          <p:spPr>
            <a:xfrm flipH="1">
              <a:off x="5289338" y="2589597"/>
              <a:ext cx="670644" cy="0"/>
            </a:xfrm>
            <a:prstGeom prst="line">
              <a:avLst/>
            </a:prstGeom>
            <a:ln w="57150"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171299" y="2204004"/>
              <a:ext cx="1390650" cy="756178"/>
              <a:chOff x="6171299" y="2204004"/>
              <a:chExt cx="1390650" cy="756178"/>
            </a:xfrm>
          </p:grpSpPr>
          <p:sp>
            <p:nvSpPr>
              <p:cNvPr id="19" name="Rectangle 18"/>
              <p:cNvSpPr/>
              <p:nvPr/>
            </p:nvSpPr>
            <p:spPr>
              <a:xfrm>
                <a:off x="6171299" y="2204004"/>
                <a:ext cx="1390650" cy="756178"/>
              </a:xfrm>
              <a:prstGeom prst="rect">
                <a:avLst/>
              </a:prstGeom>
              <a:solidFill>
                <a:srgbClr val="EFEFEF"/>
              </a:solidFill>
              <a:ln>
                <a:no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6247670" y="2305174"/>
                <a:ext cx="1227917" cy="584775"/>
              </a:xfrm>
              <a:prstGeom prst="rect">
                <a:avLst/>
              </a:prstGeom>
              <a:noFill/>
            </p:spPr>
            <p:txBody>
              <a:bodyPr wrap="square" rtlCol="0">
                <a:spAutoFit/>
              </a:bodyPr>
              <a:lstStyle/>
              <a:p>
                <a:pPr algn="ctr"/>
                <a:r>
                  <a:rPr lang="en-GB" sz="1600" dirty="0">
                    <a:solidFill>
                      <a:srgbClr val="0ECBD0"/>
                    </a:solidFill>
                    <a:latin typeface="Salome" panose="02000503000000020004" pitchFamily="50" charset="0"/>
                  </a:rPr>
                  <a:t>Shared priorities</a:t>
                </a:r>
              </a:p>
            </p:txBody>
          </p:sp>
        </p:grpSp>
        <p:cxnSp>
          <p:nvCxnSpPr>
            <p:cNvPr id="30" name="Straight Connector 29"/>
            <p:cNvCxnSpPr/>
            <p:nvPr/>
          </p:nvCxnSpPr>
          <p:spPr>
            <a:xfrm flipH="1">
              <a:off x="7681940" y="2730830"/>
              <a:ext cx="670644" cy="0"/>
            </a:xfrm>
            <a:prstGeom prst="line">
              <a:avLst/>
            </a:prstGeom>
            <a:ln w="57150"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145731" y="3651419"/>
              <a:ext cx="670644" cy="0"/>
            </a:xfrm>
            <a:prstGeom prst="line">
              <a:avLst/>
            </a:prstGeom>
            <a:ln w="57150" cap="rnd">
              <a:solidFill>
                <a:srgbClr val="F0F0F0"/>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57788" y="3359032"/>
              <a:ext cx="1710308" cy="584775"/>
            </a:xfrm>
            <a:prstGeom prst="rect">
              <a:avLst/>
            </a:prstGeom>
            <a:noFill/>
          </p:spPr>
          <p:txBody>
            <a:bodyPr wrap="square" rtlCol="0">
              <a:spAutoFit/>
            </a:bodyPr>
            <a:lstStyle/>
            <a:p>
              <a:pPr algn="r"/>
              <a:r>
                <a:rPr lang="en-GB" sz="1600" dirty="0">
                  <a:solidFill>
                    <a:srgbClr val="00DFB9"/>
                  </a:solidFill>
                  <a:latin typeface="Salome" panose="02000503000000020004" pitchFamily="50" charset="0"/>
                </a:rPr>
                <a:t>Sustainability pioneers</a:t>
              </a:r>
            </a:p>
          </p:txBody>
        </p:sp>
        <p:cxnSp>
          <p:nvCxnSpPr>
            <p:cNvPr id="33" name="Straight Connector 32"/>
            <p:cNvCxnSpPr/>
            <p:nvPr/>
          </p:nvCxnSpPr>
          <p:spPr>
            <a:xfrm flipH="1">
              <a:off x="6999031" y="3943807"/>
              <a:ext cx="452949" cy="0"/>
            </a:xfrm>
            <a:prstGeom prst="line">
              <a:avLst/>
            </a:prstGeom>
            <a:ln w="57150" cap="rnd">
              <a:solidFill>
                <a:srgbClr val="F1F1F1"/>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523597" y="3457765"/>
              <a:ext cx="1390649" cy="1538883"/>
            </a:xfrm>
            <a:prstGeom prst="rect">
              <a:avLst/>
            </a:prstGeom>
            <a:noFill/>
          </p:spPr>
          <p:txBody>
            <a:bodyPr wrap="square" rtlCol="0">
              <a:spAutoFit/>
            </a:bodyPr>
            <a:lstStyle/>
            <a:p>
              <a:r>
                <a:rPr lang="en-GB" sz="1600" dirty="0">
                  <a:solidFill>
                    <a:srgbClr val="0095F7"/>
                  </a:solidFill>
                  <a:latin typeface="Salome" panose="02000503000000020004" pitchFamily="50" charset="0"/>
                </a:rPr>
                <a:t>Research &amp;</a:t>
              </a:r>
            </a:p>
            <a:p>
              <a:r>
                <a:rPr lang="en-GB" sz="1600" dirty="0">
                  <a:solidFill>
                    <a:srgbClr val="0095F7"/>
                  </a:solidFill>
                  <a:latin typeface="Salome" panose="02000503000000020004" pitchFamily="50" charset="0"/>
                </a:rPr>
                <a:t>Innovation  for </a:t>
              </a:r>
            </a:p>
            <a:p>
              <a:r>
                <a:rPr lang="en-GB" sz="1600" dirty="0">
                  <a:solidFill>
                    <a:srgbClr val="0095F7"/>
                  </a:solidFill>
                  <a:latin typeface="Salome" panose="02000503000000020004" pitchFamily="50" charset="0"/>
                </a:rPr>
                <a:t>Societal impact</a:t>
              </a:r>
            </a:p>
            <a:p>
              <a:endParaRPr lang="en-GB"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0501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a:r>
              <a:rPr lang="en-GB" sz="2800" b="1" dirty="0">
                <a:solidFill>
                  <a:srgbClr val="00DDBA"/>
                </a:solidFill>
                <a:latin typeface="Salome" panose="02000503000000020004" pitchFamily="50" charset="0"/>
                <a:ea typeface="+mn-ea"/>
                <a:cs typeface="Arial" panose="020B0604020202020204" pitchFamily="34" charset="0"/>
              </a:rPr>
              <a:t>Pilot Collaboration Areas </a:t>
            </a:r>
          </a:p>
        </p:txBody>
      </p:sp>
      <p:pic>
        <p:nvPicPr>
          <p:cNvPr id="5" name="Imagen 1">
            <a:extLst>
              <a:ext uri="{FF2B5EF4-FFF2-40B4-BE49-F238E27FC236}">
                <a16:creationId xmlns:a16="http://schemas.microsoft.com/office/drawing/2014/main" id="{522AAFC8-3CE4-4BFD-92D6-26F7B340C929}"/>
              </a:ext>
            </a:extLst>
          </p:cNvPr>
          <p:cNvPicPr>
            <a:picLocks noGrp="1"/>
          </p:cNvPicPr>
          <p:nvPr>
            <p:ph idx="1"/>
          </p:nvPr>
        </p:nvPicPr>
        <p:blipFill>
          <a:blip r:embed="rId2"/>
          <a:stretch>
            <a:fillRect/>
          </a:stretch>
        </p:blipFill>
        <p:spPr>
          <a:xfrm>
            <a:off x="4088126" y="1536932"/>
            <a:ext cx="3995434" cy="3007970"/>
          </a:xfrm>
          <a:prstGeom prst="rect">
            <a:avLst/>
          </a:prstGeom>
          <a:solidFill>
            <a:srgbClr val="00DDBA"/>
          </a:solid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84659" y="1877744"/>
            <a:ext cx="3840735" cy="2430181"/>
          </a:xfrm>
          <a:prstGeom prst="rect">
            <a:avLst/>
          </a:prstGeom>
          <a:noFill/>
          <a:ln>
            <a:noFill/>
          </a:ln>
        </p:spPr>
      </p:pic>
    </p:spTree>
    <p:extLst>
      <p:ext uri="{BB962C8B-B14F-4D97-AF65-F5344CB8AC3E}">
        <p14:creationId xmlns:p14="http://schemas.microsoft.com/office/powerpoint/2010/main" val="208504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30BD86-76D1-47A5-9E88-DD7359C54CAA}"/>
              </a:ext>
            </a:extLst>
          </p:cNvPr>
          <p:cNvPicPr>
            <a:picLocks noChangeAspect="1"/>
          </p:cNvPicPr>
          <p:nvPr/>
        </p:nvPicPr>
        <p:blipFill rotWithShape="1">
          <a:blip r:embed="rId3">
            <a:extLst>
              <a:ext uri="{28A0092B-C50C-407E-A947-70E740481C1C}">
                <a14:useLocalDpi xmlns:a14="http://schemas.microsoft.com/office/drawing/2010/main" val="0"/>
              </a:ext>
            </a:extLst>
          </a:blip>
          <a:srcRect l="24273" r="6115"/>
          <a:stretch/>
        </p:blipFill>
        <p:spPr>
          <a:xfrm>
            <a:off x="3845514" y="0"/>
            <a:ext cx="5298486" cy="5160575"/>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B008A4D9-D5D7-456B-974E-7397864E4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40"/>
            <a:ext cx="9196409" cy="5172980"/>
          </a:xfrm>
          <a:prstGeom prst="rect">
            <a:avLst/>
          </a:prstGeom>
        </p:spPr>
      </p:pic>
      <p:sp>
        <p:nvSpPr>
          <p:cNvPr id="8" name="TextBox 7">
            <a:extLst>
              <a:ext uri="{FF2B5EF4-FFF2-40B4-BE49-F238E27FC236}">
                <a16:creationId xmlns:a16="http://schemas.microsoft.com/office/drawing/2014/main" id="{280C5908-5CD0-4546-A161-1214D287C104}"/>
              </a:ext>
            </a:extLst>
          </p:cNvPr>
          <p:cNvSpPr txBox="1"/>
          <p:nvPr/>
        </p:nvSpPr>
        <p:spPr>
          <a:xfrm>
            <a:off x="546989" y="1150963"/>
            <a:ext cx="5561580" cy="849271"/>
          </a:xfrm>
          <a:prstGeom prst="rect">
            <a:avLst/>
          </a:prstGeom>
          <a:noFill/>
        </p:spPr>
        <p:txBody>
          <a:bodyPr wrap="square" rtlCol="0">
            <a:spAutoFit/>
          </a:bodyPr>
          <a:lstStyle/>
          <a:p>
            <a:pPr>
              <a:lnSpc>
                <a:spcPts val="3000"/>
              </a:lnSpc>
            </a:pPr>
            <a:r>
              <a:rPr lang="en-GB" sz="2400" b="1" dirty="0">
                <a:solidFill>
                  <a:srgbClr val="0095F7"/>
                </a:solidFill>
                <a:latin typeface="Salome" panose="02000503000000020004" pitchFamily="50" charset="0"/>
                <a:cs typeface="Arial" panose="020B0604020202020204" pitchFamily="34" charset="0"/>
              </a:rPr>
              <a:t>Aurora Engaging Communities</a:t>
            </a:r>
          </a:p>
          <a:p>
            <a:pPr>
              <a:lnSpc>
                <a:spcPts val="3000"/>
              </a:lnSpc>
            </a:pPr>
            <a:r>
              <a:rPr lang="en-GB" sz="2000" b="1" dirty="0">
                <a:latin typeface="Salome" panose="02000503000000020004" pitchFamily="50" charset="0"/>
                <a:cs typeface="Arial" panose="020B0604020202020204" pitchFamily="34" charset="0"/>
              </a:rPr>
              <a:t>Work package 4</a:t>
            </a:r>
          </a:p>
        </p:txBody>
      </p:sp>
      <p:pic>
        <p:nvPicPr>
          <p:cNvPr id="11" name="Picture 10" descr="Logo, company name&#10;&#10;Description automatically generated">
            <a:extLst>
              <a:ext uri="{FF2B5EF4-FFF2-40B4-BE49-F238E27FC236}">
                <a16:creationId xmlns:a16="http://schemas.microsoft.com/office/drawing/2014/main" id="{168C1BF0-82A9-4919-B6CC-9831B27B86F0}"/>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319007" y="416963"/>
            <a:ext cx="1733890" cy="549313"/>
          </a:xfrm>
          <a:prstGeom prst="rect">
            <a:avLst/>
          </a:prstGeom>
        </p:spPr>
      </p:pic>
      <p:sp>
        <p:nvSpPr>
          <p:cNvPr id="10" name="TextBox 9">
            <a:extLst>
              <a:ext uri="{FF2B5EF4-FFF2-40B4-BE49-F238E27FC236}">
                <a16:creationId xmlns:a16="http://schemas.microsoft.com/office/drawing/2014/main" id="{F3D0B15F-A809-41B8-A58F-AA0BE8AF5645}"/>
              </a:ext>
            </a:extLst>
          </p:cNvPr>
          <p:cNvSpPr txBox="1"/>
          <p:nvPr/>
        </p:nvSpPr>
        <p:spPr>
          <a:xfrm>
            <a:off x="1102957" y="2143376"/>
            <a:ext cx="4468284" cy="699446"/>
          </a:xfrm>
          <a:prstGeom prst="rect">
            <a:avLst/>
          </a:prstGeom>
        </p:spPr>
        <p:txBody>
          <a:bodyPr vert="horz" wrap="square" lIns="0" tIns="83717" rIns="0" bIns="0" rtlCol="0">
            <a:spAutoFit/>
          </a:bodyPr>
          <a:lstStyle/>
          <a:p>
            <a:pPr marL="12684" marR="5074">
              <a:spcBef>
                <a:spcPts val="100"/>
              </a:spcBef>
              <a:buClr>
                <a:srgbClr val="EF6D25"/>
              </a:buClr>
              <a:tabLst>
                <a:tab pos="247340" algn="l"/>
              </a:tabLst>
            </a:pPr>
            <a:r>
              <a:rPr lang="en-GB" sz="1998" b="1" spc="-5" dirty="0">
                <a:solidFill>
                  <a:srgbClr val="00DDBA"/>
                </a:solidFill>
                <a:latin typeface="Salome" panose="02000503000000020004" pitchFamily="50" charset="0"/>
                <a:ea typeface="+mj-ea"/>
                <a:cs typeface="Arial"/>
              </a:rPr>
              <a:t>Aurora Capacity Development Support Programme (CDS)</a:t>
            </a:r>
          </a:p>
        </p:txBody>
      </p:sp>
      <p:sp>
        <p:nvSpPr>
          <p:cNvPr id="12" name="TextBox 11">
            <a:extLst>
              <a:ext uri="{FF2B5EF4-FFF2-40B4-BE49-F238E27FC236}">
                <a16:creationId xmlns:a16="http://schemas.microsoft.com/office/drawing/2014/main" id="{BCB40CAF-2F7C-4CEC-BF33-CA8A49D21123}"/>
              </a:ext>
            </a:extLst>
          </p:cNvPr>
          <p:cNvSpPr txBox="1"/>
          <p:nvPr/>
        </p:nvSpPr>
        <p:spPr>
          <a:xfrm>
            <a:off x="1042185" y="3151197"/>
            <a:ext cx="4518546" cy="847885"/>
          </a:xfrm>
          <a:prstGeom prst="rect">
            <a:avLst/>
          </a:prstGeom>
        </p:spPr>
        <p:txBody>
          <a:bodyPr vert="horz" wrap="square" lIns="0" tIns="83717" rIns="0" bIns="0" rtlCol="0">
            <a:spAutoFit/>
          </a:bodyPr>
          <a:lstStyle/>
          <a:p>
            <a:pPr marL="298433" marR="5074" indent="-285750">
              <a:spcBef>
                <a:spcPts val="100"/>
              </a:spcBef>
              <a:buClr>
                <a:srgbClr val="0095F7"/>
              </a:buClr>
              <a:buFont typeface="Wingdings" panose="05000000000000000000" pitchFamily="2" charset="2"/>
              <a:buChar char="§"/>
              <a:tabLst>
                <a:tab pos="247340" algn="l"/>
              </a:tabLst>
            </a:pPr>
            <a:r>
              <a:rPr lang="en-GB" sz="1598" b="1" spc="-5" dirty="0">
                <a:latin typeface="Arial"/>
                <a:ea typeface="+mj-ea"/>
                <a:cs typeface="Arial"/>
              </a:rPr>
              <a:t>36 months: Nov 2020-Nov 2023</a:t>
            </a:r>
          </a:p>
          <a:p>
            <a:pPr marL="298433" marR="5074" indent="-285750">
              <a:spcBef>
                <a:spcPts val="100"/>
              </a:spcBef>
              <a:buClr>
                <a:srgbClr val="0095F7"/>
              </a:buClr>
              <a:buFont typeface="Wingdings" panose="05000000000000000000" pitchFamily="2" charset="2"/>
              <a:buChar char="§"/>
              <a:tabLst>
                <a:tab pos="247340" algn="l"/>
              </a:tabLst>
            </a:pPr>
            <a:r>
              <a:rPr lang="en-GB" sz="1598" b="1" spc="-5" dirty="0">
                <a:latin typeface="Arial"/>
                <a:ea typeface="+mj-ea"/>
                <a:cs typeface="Arial"/>
              </a:rPr>
              <a:t>Lead: Tereza Kalouskova, UP</a:t>
            </a:r>
          </a:p>
          <a:p>
            <a:pPr marL="298433" marR="5074" indent="-285750">
              <a:spcBef>
                <a:spcPts val="100"/>
              </a:spcBef>
              <a:buClr>
                <a:srgbClr val="0095F7"/>
              </a:buClr>
              <a:buFont typeface="Wingdings" panose="05000000000000000000" pitchFamily="2" charset="2"/>
              <a:buChar char="§"/>
              <a:tabLst>
                <a:tab pos="247340" algn="l"/>
              </a:tabLst>
            </a:pPr>
            <a:r>
              <a:rPr lang="en-GB" sz="1598" b="1" spc="-5" dirty="0">
                <a:latin typeface="Arial"/>
                <a:ea typeface="+mj-ea"/>
                <a:cs typeface="Arial"/>
              </a:rPr>
              <a:t>Co-lead: Sabina Di Prima, VU</a:t>
            </a:r>
          </a:p>
        </p:txBody>
      </p:sp>
    </p:spTree>
    <p:extLst>
      <p:ext uri="{BB962C8B-B14F-4D97-AF65-F5344CB8AC3E}">
        <p14:creationId xmlns:p14="http://schemas.microsoft.com/office/powerpoint/2010/main" val="315129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008A4D9-D5D7-456B-974E-7397864E4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280C5908-5CD0-4546-A161-1214D287C104}"/>
              </a:ext>
            </a:extLst>
          </p:cNvPr>
          <p:cNvSpPr txBox="1"/>
          <p:nvPr/>
        </p:nvSpPr>
        <p:spPr>
          <a:xfrm>
            <a:off x="546988" y="1150963"/>
            <a:ext cx="6985027" cy="478464"/>
          </a:xfrm>
          <a:prstGeom prst="rect">
            <a:avLst/>
          </a:prstGeom>
          <a:noFill/>
        </p:spPr>
        <p:txBody>
          <a:bodyPr wrap="square" rtlCol="0">
            <a:spAutoFit/>
          </a:bodyPr>
          <a:lstStyle/>
          <a:p>
            <a:pPr>
              <a:lnSpc>
                <a:spcPts val="3000"/>
              </a:lnSpc>
            </a:pPr>
            <a:r>
              <a:rPr lang="en-GB" sz="2800" b="1" dirty="0">
                <a:solidFill>
                  <a:srgbClr val="0095F7"/>
                </a:solidFill>
                <a:latin typeface="Salome" panose="02000503000000020004" pitchFamily="50" charset="0"/>
                <a:cs typeface="Arial" panose="020B0604020202020204" pitchFamily="34" charset="0"/>
              </a:rPr>
              <a:t>Aurora CDS University Network</a:t>
            </a:r>
            <a:endParaRPr lang="en-US" sz="2800" b="1" dirty="0">
              <a:solidFill>
                <a:srgbClr val="0095F7"/>
              </a:solidFill>
              <a:latin typeface="Salome" panose="02000503000000020004" pitchFamily="50" charset="0"/>
              <a:cs typeface="Arial" panose="020B0604020202020204" pitchFamily="34" charset="0"/>
            </a:endParaRPr>
          </a:p>
        </p:txBody>
      </p:sp>
      <p:pic>
        <p:nvPicPr>
          <p:cNvPr id="11" name="Picture 10" descr="Logo, company name&#10;&#10;Description automatically generated">
            <a:extLst>
              <a:ext uri="{FF2B5EF4-FFF2-40B4-BE49-F238E27FC236}">
                <a16:creationId xmlns:a16="http://schemas.microsoft.com/office/drawing/2014/main" id="{168C1BF0-82A9-4919-B6CC-9831B27B86F0}"/>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319007" y="416963"/>
            <a:ext cx="1733890" cy="549313"/>
          </a:xfrm>
          <a:prstGeom prst="rect">
            <a:avLst/>
          </a:prstGeom>
        </p:spPr>
      </p:pic>
      <p:pic>
        <p:nvPicPr>
          <p:cNvPr id="18" name="Picture 17">
            <a:extLst>
              <a:ext uri="{FF2B5EF4-FFF2-40B4-BE49-F238E27FC236}">
                <a16:creationId xmlns:a16="http://schemas.microsoft.com/office/drawing/2014/main" id="{2361A54F-26B3-465D-B1AE-15B32AAE2A83}"/>
              </a:ext>
            </a:extLst>
          </p:cNvPr>
          <p:cNvPicPr>
            <a:picLocks noChangeAspect="1"/>
          </p:cNvPicPr>
          <p:nvPr/>
        </p:nvPicPr>
        <p:blipFill>
          <a:blip r:embed="rId5"/>
          <a:stretch>
            <a:fillRect/>
          </a:stretch>
        </p:blipFill>
        <p:spPr>
          <a:xfrm>
            <a:off x="650449" y="1814114"/>
            <a:ext cx="1925100" cy="1198192"/>
          </a:xfrm>
          <a:prstGeom prst="rect">
            <a:avLst/>
          </a:prstGeom>
        </p:spPr>
      </p:pic>
      <p:pic>
        <p:nvPicPr>
          <p:cNvPr id="19" name="Picture 4" descr="avol Jozef Šafárik University in Košice (Kosice, Slovakia) - apply,  prices, rev">
            <a:extLst>
              <a:ext uri="{FF2B5EF4-FFF2-40B4-BE49-F238E27FC236}">
                <a16:creationId xmlns:a16="http://schemas.microsoft.com/office/drawing/2014/main" id="{2677C1FD-391B-4D78-9336-C2CF350ED5C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882671" y="1787173"/>
            <a:ext cx="1797287" cy="119819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F66ADF2-F423-40ED-A849-97173A04574B}"/>
              </a:ext>
            </a:extLst>
          </p:cNvPr>
          <p:cNvSpPr/>
          <p:nvPr/>
        </p:nvSpPr>
        <p:spPr>
          <a:xfrm>
            <a:off x="3133424" y="3143111"/>
            <a:ext cx="1955382" cy="508729"/>
          </a:xfrm>
          <a:prstGeom prst="rect">
            <a:avLst/>
          </a:prstGeom>
          <a:noFill/>
        </p:spPr>
        <p:txBody>
          <a:bodyPr wrap="square">
            <a:spAutoFit/>
          </a:bodyPr>
          <a:lstStyle/>
          <a:p>
            <a:r>
              <a:rPr lang="en-US" sz="1052" b="1" dirty="0">
                <a:solidFill>
                  <a:srgbClr val="202122"/>
                </a:solidFill>
                <a:latin typeface="Arial" charset="0"/>
              </a:rPr>
              <a:t> </a:t>
            </a:r>
            <a:r>
              <a:rPr lang="en-US" sz="1353" b="1" dirty="0" err="1">
                <a:solidFill>
                  <a:srgbClr val="202122"/>
                </a:solidFill>
              </a:rPr>
              <a:t>Pavol</a:t>
            </a:r>
            <a:r>
              <a:rPr lang="en-US" sz="1353" b="1" dirty="0">
                <a:solidFill>
                  <a:srgbClr val="202122"/>
                </a:solidFill>
              </a:rPr>
              <a:t> </a:t>
            </a:r>
            <a:r>
              <a:rPr lang="en-US" sz="1353" b="1" dirty="0" err="1">
                <a:solidFill>
                  <a:srgbClr val="202122"/>
                </a:solidFill>
              </a:rPr>
              <a:t>Jozef</a:t>
            </a:r>
            <a:r>
              <a:rPr lang="en-US" sz="1353" b="1" dirty="0">
                <a:solidFill>
                  <a:srgbClr val="202122"/>
                </a:solidFill>
              </a:rPr>
              <a:t> </a:t>
            </a:r>
            <a:r>
              <a:rPr lang="en-US" sz="1353" b="1" dirty="0" err="1">
                <a:solidFill>
                  <a:srgbClr val="202122"/>
                </a:solidFill>
              </a:rPr>
              <a:t>Šafárik</a:t>
            </a:r>
            <a:r>
              <a:rPr lang="en-US" sz="1353" b="1" dirty="0">
                <a:solidFill>
                  <a:srgbClr val="202122"/>
                </a:solidFill>
              </a:rPr>
              <a:t> University in </a:t>
            </a:r>
            <a:r>
              <a:rPr lang="en-US" sz="1353" b="1" dirty="0" err="1">
                <a:solidFill>
                  <a:srgbClr val="202122"/>
                </a:solidFill>
              </a:rPr>
              <a:t>Košice</a:t>
            </a:r>
            <a:endParaRPr lang="en-GB" sz="1353" dirty="0"/>
          </a:p>
        </p:txBody>
      </p:sp>
      <p:pic>
        <p:nvPicPr>
          <p:cNvPr id="21" name="Picture 20">
            <a:extLst>
              <a:ext uri="{FF2B5EF4-FFF2-40B4-BE49-F238E27FC236}">
                <a16:creationId xmlns:a16="http://schemas.microsoft.com/office/drawing/2014/main" id="{F439BF56-2105-4F38-A14F-4AD8E05B8234}"/>
              </a:ext>
            </a:extLst>
          </p:cNvPr>
          <p:cNvPicPr>
            <a:picLocks noChangeAspect="1"/>
          </p:cNvPicPr>
          <p:nvPr/>
        </p:nvPicPr>
        <p:blipFill>
          <a:blip r:embed="rId7"/>
          <a:stretch>
            <a:fillRect/>
          </a:stretch>
        </p:blipFill>
        <p:spPr>
          <a:xfrm>
            <a:off x="4987081" y="1847331"/>
            <a:ext cx="1877359" cy="1170143"/>
          </a:xfrm>
          <a:prstGeom prst="rect">
            <a:avLst/>
          </a:prstGeom>
        </p:spPr>
      </p:pic>
      <p:sp>
        <p:nvSpPr>
          <p:cNvPr id="22" name="TextBox 21">
            <a:extLst>
              <a:ext uri="{FF2B5EF4-FFF2-40B4-BE49-F238E27FC236}">
                <a16:creationId xmlns:a16="http://schemas.microsoft.com/office/drawing/2014/main" id="{DA748CC8-F365-4894-B74C-F305B6A6D40F}"/>
              </a:ext>
            </a:extLst>
          </p:cNvPr>
          <p:cNvSpPr txBox="1"/>
          <p:nvPr/>
        </p:nvSpPr>
        <p:spPr>
          <a:xfrm>
            <a:off x="5157163" y="3155160"/>
            <a:ext cx="1877359" cy="508729"/>
          </a:xfrm>
          <a:prstGeom prst="rect">
            <a:avLst/>
          </a:prstGeom>
          <a:noFill/>
        </p:spPr>
        <p:txBody>
          <a:bodyPr wrap="square" rtlCol="0">
            <a:spAutoFit/>
          </a:bodyPr>
          <a:lstStyle/>
          <a:p>
            <a:r>
              <a:rPr lang="en-GB" sz="1353" b="1" dirty="0"/>
              <a:t>State University of </a:t>
            </a:r>
            <a:r>
              <a:rPr lang="en-GB" sz="1353" b="1" dirty="0" err="1"/>
              <a:t>Tetova</a:t>
            </a:r>
            <a:endParaRPr lang="en-GB" sz="1353" b="1" dirty="0"/>
          </a:p>
        </p:txBody>
      </p:sp>
      <p:pic>
        <p:nvPicPr>
          <p:cNvPr id="23" name="Picture 22">
            <a:extLst>
              <a:ext uri="{FF2B5EF4-FFF2-40B4-BE49-F238E27FC236}">
                <a16:creationId xmlns:a16="http://schemas.microsoft.com/office/drawing/2014/main" id="{DC93E7CF-6E88-40AA-9099-8DFA58811225}"/>
              </a:ext>
            </a:extLst>
          </p:cNvPr>
          <p:cNvPicPr>
            <a:picLocks noChangeAspect="1"/>
          </p:cNvPicPr>
          <p:nvPr/>
        </p:nvPicPr>
        <p:blipFill>
          <a:blip r:embed="rId8"/>
          <a:stretch>
            <a:fillRect/>
          </a:stretch>
        </p:blipFill>
        <p:spPr>
          <a:xfrm>
            <a:off x="615350" y="3108954"/>
            <a:ext cx="1938282" cy="1214385"/>
          </a:xfrm>
          <a:prstGeom prst="rect">
            <a:avLst/>
          </a:prstGeom>
        </p:spPr>
      </p:pic>
      <p:sp>
        <p:nvSpPr>
          <p:cNvPr id="24" name="TextBox 23">
            <a:extLst>
              <a:ext uri="{FF2B5EF4-FFF2-40B4-BE49-F238E27FC236}">
                <a16:creationId xmlns:a16="http://schemas.microsoft.com/office/drawing/2014/main" id="{458766E9-BE76-4720-BA1F-F83DB3F1FFBC}"/>
              </a:ext>
            </a:extLst>
          </p:cNvPr>
          <p:cNvSpPr txBox="1"/>
          <p:nvPr/>
        </p:nvSpPr>
        <p:spPr>
          <a:xfrm>
            <a:off x="715859" y="4339234"/>
            <a:ext cx="2166812" cy="508729"/>
          </a:xfrm>
          <a:prstGeom prst="rect">
            <a:avLst/>
          </a:prstGeom>
          <a:noFill/>
        </p:spPr>
        <p:txBody>
          <a:bodyPr wrap="square" rtlCol="0">
            <a:spAutoFit/>
          </a:bodyPr>
          <a:lstStyle/>
          <a:p>
            <a:r>
              <a:rPr lang="en-GB" sz="1353" b="1" dirty="0"/>
              <a:t>South-West University ‘</a:t>
            </a:r>
            <a:r>
              <a:rPr lang="en-GB" sz="1353" b="1" dirty="0" err="1"/>
              <a:t>Neofit</a:t>
            </a:r>
            <a:r>
              <a:rPr lang="en-GB" sz="1353" b="1" dirty="0"/>
              <a:t> </a:t>
            </a:r>
            <a:r>
              <a:rPr lang="en-GB" sz="1353" b="1" dirty="0" err="1"/>
              <a:t>Rilski</a:t>
            </a:r>
            <a:r>
              <a:rPr lang="en-GB" sz="1353" b="1" dirty="0"/>
              <a:t>’</a:t>
            </a:r>
          </a:p>
        </p:txBody>
      </p:sp>
      <p:sp>
        <p:nvSpPr>
          <p:cNvPr id="25" name="TextBox 24">
            <a:extLst>
              <a:ext uri="{FF2B5EF4-FFF2-40B4-BE49-F238E27FC236}">
                <a16:creationId xmlns:a16="http://schemas.microsoft.com/office/drawing/2014/main" id="{C8D2D6AD-65BA-400F-9567-7563666101FB}"/>
              </a:ext>
            </a:extLst>
          </p:cNvPr>
          <p:cNvSpPr txBox="1"/>
          <p:nvPr/>
        </p:nvSpPr>
        <p:spPr>
          <a:xfrm>
            <a:off x="3005380" y="3992537"/>
            <a:ext cx="5686872" cy="770339"/>
          </a:xfrm>
          <a:prstGeom prst="rect">
            <a:avLst/>
          </a:prstGeom>
          <a:noFill/>
        </p:spPr>
        <p:txBody>
          <a:bodyPr wrap="square" rtlCol="0">
            <a:spAutoFit/>
          </a:bodyPr>
          <a:lstStyle/>
          <a:p>
            <a:r>
              <a:rPr lang="en-GB" sz="1803" b="1" dirty="0">
                <a:latin typeface="Salome" panose="02000503000000020004" pitchFamily="50" charset="0"/>
                <a:cs typeface="Arial" panose="020B0604020202020204" pitchFamily="34" charset="0"/>
              </a:rPr>
              <a:t>4 </a:t>
            </a:r>
            <a:r>
              <a:rPr lang="en-GB" sz="1803" b="1" dirty="0">
                <a:latin typeface="Arial" panose="020B0604020202020204" pitchFamily="34" charset="0"/>
                <a:cs typeface="Arial" panose="020B0604020202020204" pitchFamily="34" charset="0"/>
              </a:rPr>
              <a:t>Associate Partner Universities</a:t>
            </a:r>
          </a:p>
          <a:p>
            <a:endParaRPr lang="en-GB" sz="800" b="1" dirty="0">
              <a:latin typeface="Arial" panose="020B0604020202020204" pitchFamily="34" charset="0"/>
              <a:cs typeface="Arial" panose="020B0604020202020204" pitchFamily="34" charset="0"/>
            </a:endParaRPr>
          </a:p>
          <a:p>
            <a:pPr algn="ctr"/>
            <a:r>
              <a:rPr lang="en-GB" sz="1803" b="1" dirty="0">
                <a:latin typeface="Arial" panose="020B0604020202020204" pitchFamily="34" charset="0"/>
                <a:cs typeface="Arial" panose="020B0604020202020204" pitchFamily="34" charset="0"/>
              </a:rPr>
              <a:t>+ </a:t>
            </a:r>
            <a:r>
              <a:rPr lang="en-GB" sz="1803" b="1" dirty="0">
                <a:latin typeface="Salome" panose="02000503000000020004" pitchFamily="50" charset="0"/>
                <a:cs typeface="Arial" panose="020B0604020202020204" pitchFamily="34" charset="0"/>
              </a:rPr>
              <a:t>30</a:t>
            </a:r>
            <a:r>
              <a:rPr lang="en-GB" sz="1803" b="1" dirty="0">
                <a:latin typeface="Arial" panose="020B0604020202020204" pitchFamily="34" charset="0"/>
                <a:cs typeface="Arial" panose="020B0604020202020204" pitchFamily="34" charset="0"/>
              </a:rPr>
              <a:t> more universities - CDS University Network</a:t>
            </a:r>
          </a:p>
        </p:txBody>
      </p:sp>
    </p:spTree>
    <p:extLst>
      <p:ext uri="{BB962C8B-B14F-4D97-AF65-F5344CB8AC3E}">
        <p14:creationId xmlns:p14="http://schemas.microsoft.com/office/powerpoint/2010/main" val="319212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008A4D9-D5D7-456B-974E-7397864E4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280C5908-5CD0-4546-A161-1214D287C104}"/>
              </a:ext>
            </a:extLst>
          </p:cNvPr>
          <p:cNvSpPr txBox="1"/>
          <p:nvPr/>
        </p:nvSpPr>
        <p:spPr>
          <a:xfrm>
            <a:off x="540060" y="827342"/>
            <a:ext cx="6985027" cy="478464"/>
          </a:xfrm>
          <a:prstGeom prst="rect">
            <a:avLst/>
          </a:prstGeom>
          <a:noFill/>
        </p:spPr>
        <p:txBody>
          <a:bodyPr wrap="square" rtlCol="0">
            <a:spAutoFit/>
          </a:bodyPr>
          <a:lstStyle/>
          <a:p>
            <a:pPr>
              <a:lnSpc>
                <a:spcPts val="3000"/>
              </a:lnSpc>
            </a:pPr>
            <a:r>
              <a:rPr lang="en-GB" sz="2800" b="1" dirty="0">
                <a:solidFill>
                  <a:srgbClr val="0095F7"/>
                </a:solidFill>
                <a:latin typeface="Salome" panose="02000503000000020004" pitchFamily="50" charset="0"/>
                <a:cs typeface="Arial" panose="020B0604020202020204" pitchFamily="34" charset="0"/>
              </a:rPr>
              <a:t>About CDS</a:t>
            </a:r>
            <a:endParaRPr lang="en-US" sz="2800" b="1" dirty="0">
              <a:solidFill>
                <a:srgbClr val="0095F7"/>
              </a:solidFill>
              <a:latin typeface="Salome" panose="02000503000000020004" pitchFamily="50" charset="0"/>
              <a:cs typeface="Arial" panose="020B0604020202020204" pitchFamily="34" charset="0"/>
            </a:endParaRPr>
          </a:p>
        </p:txBody>
      </p:sp>
      <p:pic>
        <p:nvPicPr>
          <p:cNvPr id="11" name="Picture 10" descr="Logo, company name&#10;&#10;Description automatically generated">
            <a:extLst>
              <a:ext uri="{FF2B5EF4-FFF2-40B4-BE49-F238E27FC236}">
                <a16:creationId xmlns:a16="http://schemas.microsoft.com/office/drawing/2014/main" id="{168C1BF0-82A9-4919-B6CC-9831B27B86F0}"/>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368434" y="179069"/>
            <a:ext cx="1733890" cy="549313"/>
          </a:xfrm>
          <a:prstGeom prst="rect">
            <a:avLst/>
          </a:prstGeom>
        </p:spPr>
      </p:pic>
      <p:sp>
        <p:nvSpPr>
          <p:cNvPr id="26" name="Content Placeholder 2">
            <a:extLst>
              <a:ext uri="{FF2B5EF4-FFF2-40B4-BE49-F238E27FC236}">
                <a16:creationId xmlns:a16="http://schemas.microsoft.com/office/drawing/2014/main" id="{2BEA6686-4F1C-428D-B62D-1D3D7462C97B}"/>
              </a:ext>
            </a:extLst>
          </p:cNvPr>
          <p:cNvSpPr txBox="1">
            <a:spLocks/>
          </p:cNvSpPr>
          <p:nvPr/>
        </p:nvSpPr>
        <p:spPr>
          <a:xfrm>
            <a:off x="567096" y="1404766"/>
            <a:ext cx="5572389" cy="3259479"/>
          </a:xfrm>
          <a:prstGeom prst="rect">
            <a:avLst/>
          </a:prstGeom>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lnSpc>
                <a:spcPct val="120000"/>
              </a:lnSpc>
            </a:pPr>
            <a:r>
              <a:rPr lang="en-GB" dirty="0">
                <a:solidFill>
                  <a:srgbClr val="00322F"/>
                </a:solidFill>
                <a:latin typeface="Arial" panose="020B0604020202020204" pitchFamily="34" charset="0"/>
                <a:cs typeface="Arial" panose="020B0604020202020204" pitchFamily="34" charset="0"/>
              </a:rPr>
              <a:t>Strengthening the capacity for academic excellence and societal relevance in Central and Eastern Europe and Neighbouring Countries </a:t>
            </a:r>
            <a:endParaRPr lang="en-GB" b="1" dirty="0">
              <a:solidFill>
                <a:srgbClr val="00322F"/>
              </a:solidFill>
            </a:endParaRPr>
          </a:p>
          <a:p>
            <a:pPr algn="l">
              <a:lnSpc>
                <a:spcPct val="120000"/>
              </a:lnSpc>
            </a:pPr>
            <a:r>
              <a:rPr lang="en-GB" sz="2600" b="1" dirty="0">
                <a:solidFill>
                  <a:srgbClr val="0095F7"/>
                </a:solidFill>
                <a:latin typeface="Salome "/>
              </a:rPr>
              <a:t>Goals</a:t>
            </a:r>
          </a:p>
          <a:p>
            <a:pPr marL="285750" indent="-285750" algn="l">
              <a:lnSpc>
                <a:spcPct val="120000"/>
              </a:lnSpc>
              <a:buClr>
                <a:srgbClr val="0095F7"/>
              </a:buClr>
              <a:buFont typeface="Wingdings" panose="05000000000000000000" pitchFamily="2" charset="2"/>
              <a:buChar char="§"/>
            </a:pPr>
            <a:r>
              <a:rPr lang="en-GB" b="1" dirty="0">
                <a:solidFill>
                  <a:srgbClr val="00322F"/>
                </a:solidFill>
                <a:latin typeface="Arial" panose="020B0604020202020204" pitchFamily="34" charset="0"/>
                <a:cs typeface="Arial" panose="020B0604020202020204" pitchFamily="34" charset="0"/>
              </a:rPr>
              <a:t>30 target universities </a:t>
            </a:r>
            <a:r>
              <a:rPr lang="en-GB" dirty="0">
                <a:solidFill>
                  <a:srgbClr val="00322F"/>
                </a:solidFill>
                <a:latin typeface="Arial" panose="020B0604020202020204" pitchFamily="34" charset="0"/>
                <a:cs typeface="Arial" panose="020B0604020202020204" pitchFamily="34" charset="0"/>
              </a:rPr>
              <a:t>have been reached about  possibilities of strengthening capacity</a:t>
            </a:r>
          </a:p>
          <a:p>
            <a:pPr marL="285750" indent="-285750" algn="l">
              <a:lnSpc>
                <a:spcPct val="120000"/>
              </a:lnSpc>
              <a:buClr>
                <a:srgbClr val="0095F7"/>
              </a:buClr>
              <a:buFont typeface="Wingdings" panose="05000000000000000000" pitchFamily="2" charset="2"/>
              <a:buChar char="§"/>
            </a:pPr>
            <a:r>
              <a:rPr lang="en-GB" b="1" dirty="0">
                <a:solidFill>
                  <a:srgbClr val="00322F"/>
                </a:solidFill>
                <a:latin typeface="Arial" panose="020B0604020202020204" pitchFamily="34" charset="0"/>
                <a:cs typeface="Arial" panose="020B0604020202020204" pitchFamily="34" charset="0"/>
              </a:rPr>
              <a:t>5 Aurora deliverables </a:t>
            </a:r>
            <a:r>
              <a:rPr lang="en-GB" dirty="0">
                <a:solidFill>
                  <a:srgbClr val="00322F"/>
                </a:solidFill>
                <a:latin typeface="Arial" panose="020B0604020202020204" pitchFamily="34" charset="0"/>
                <a:cs typeface="Arial" panose="020B0604020202020204" pitchFamily="34" charset="0"/>
              </a:rPr>
              <a:t>have been adapted to local HE contexts</a:t>
            </a:r>
            <a:endParaRPr lang="en-US" dirty="0">
              <a:solidFill>
                <a:srgbClr val="00322F"/>
              </a:solidFill>
              <a:latin typeface="Arial" panose="020B0604020202020204" pitchFamily="34" charset="0"/>
              <a:cs typeface="Arial" panose="020B0604020202020204" pitchFamily="34" charset="0"/>
            </a:endParaRPr>
          </a:p>
          <a:p>
            <a:pPr marL="285750" indent="-285750" algn="l">
              <a:lnSpc>
                <a:spcPct val="120000"/>
              </a:lnSpc>
              <a:buClr>
                <a:srgbClr val="0095F7"/>
              </a:buClr>
              <a:buFont typeface="Wingdings" panose="05000000000000000000" pitchFamily="2" charset="2"/>
              <a:buChar char="§"/>
            </a:pPr>
            <a:r>
              <a:rPr lang="en-GB" b="1" dirty="0">
                <a:solidFill>
                  <a:srgbClr val="00322F"/>
                </a:solidFill>
                <a:latin typeface="Arial" panose="020B0604020202020204" pitchFamily="34" charset="0"/>
                <a:cs typeface="Arial" panose="020B0604020202020204" pitchFamily="34" charset="0"/>
              </a:rPr>
              <a:t>3 joint projects </a:t>
            </a:r>
            <a:r>
              <a:rPr lang="en-GB" dirty="0">
                <a:solidFill>
                  <a:srgbClr val="00322F"/>
                </a:solidFill>
                <a:latin typeface="Arial" panose="020B0604020202020204" pitchFamily="34" charset="0"/>
                <a:cs typeface="Arial" panose="020B0604020202020204" pitchFamily="34" charset="0"/>
              </a:rPr>
              <a:t>developed</a:t>
            </a:r>
          </a:p>
        </p:txBody>
      </p:sp>
      <p:grpSp>
        <p:nvGrpSpPr>
          <p:cNvPr id="27" name="Group 26">
            <a:extLst>
              <a:ext uri="{FF2B5EF4-FFF2-40B4-BE49-F238E27FC236}">
                <a16:creationId xmlns:a16="http://schemas.microsoft.com/office/drawing/2014/main" id="{653A93F1-3DDC-4182-AD65-C3AE580BA0B9}"/>
              </a:ext>
            </a:extLst>
          </p:cNvPr>
          <p:cNvGrpSpPr/>
          <p:nvPr/>
        </p:nvGrpSpPr>
        <p:grpSpPr>
          <a:xfrm>
            <a:off x="7894384" y="865624"/>
            <a:ext cx="582074" cy="3714481"/>
            <a:chOff x="11533717" y="699345"/>
            <a:chExt cx="777057" cy="4958755"/>
          </a:xfrm>
        </p:grpSpPr>
        <p:pic>
          <p:nvPicPr>
            <p:cNvPr id="28" name="Picture 27">
              <a:extLst>
                <a:ext uri="{FF2B5EF4-FFF2-40B4-BE49-F238E27FC236}">
                  <a16:creationId xmlns:a16="http://schemas.microsoft.com/office/drawing/2014/main" id="{6F6618DD-9D94-4514-B5A9-B4115C106B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9343" y="3189121"/>
              <a:ext cx="262077" cy="488555"/>
            </a:xfrm>
            <a:prstGeom prst="rect">
              <a:avLst/>
            </a:prstGeom>
          </p:spPr>
        </p:pic>
        <p:pic>
          <p:nvPicPr>
            <p:cNvPr id="29" name="Picture 28">
              <a:extLst>
                <a:ext uri="{FF2B5EF4-FFF2-40B4-BE49-F238E27FC236}">
                  <a16:creationId xmlns:a16="http://schemas.microsoft.com/office/drawing/2014/main" id="{80718E15-2C1B-45B7-9D6D-202B59B383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33717" y="2354656"/>
              <a:ext cx="607850" cy="240157"/>
            </a:xfrm>
            <a:prstGeom prst="rect">
              <a:avLst/>
            </a:prstGeom>
          </p:spPr>
        </p:pic>
        <p:pic>
          <p:nvPicPr>
            <p:cNvPr id="30" name="Picture 29">
              <a:extLst>
                <a:ext uri="{FF2B5EF4-FFF2-40B4-BE49-F238E27FC236}">
                  <a16:creationId xmlns:a16="http://schemas.microsoft.com/office/drawing/2014/main" id="{9514778C-03A6-4A3A-AA95-458E44B49D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07675" y="5215539"/>
              <a:ext cx="445411" cy="442561"/>
            </a:xfrm>
            <a:prstGeom prst="rect">
              <a:avLst/>
            </a:prstGeom>
          </p:spPr>
        </p:pic>
        <p:sp>
          <p:nvSpPr>
            <p:cNvPr id="31" name="TextBox 30">
              <a:extLst>
                <a:ext uri="{FF2B5EF4-FFF2-40B4-BE49-F238E27FC236}">
                  <a16:creationId xmlns:a16="http://schemas.microsoft.com/office/drawing/2014/main" id="{C25E1A30-F99D-425B-850F-9C3971D31CD9}"/>
                </a:ext>
              </a:extLst>
            </p:cNvPr>
            <p:cNvSpPr txBox="1"/>
            <p:nvPr/>
          </p:nvSpPr>
          <p:spPr>
            <a:xfrm>
              <a:off x="11539249" y="699345"/>
              <a:ext cx="771525" cy="369617"/>
            </a:xfrm>
            <a:prstGeom prst="rect">
              <a:avLst/>
            </a:prstGeom>
            <a:noFill/>
          </p:spPr>
          <p:txBody>
            <a:bodyPr wrap="square" rtlCol="0">
              <a:spAutoFit/>
            </a:bodyPr>
            <a:lstStyle/>
            <a:p>
              <a:pPr defTabSz="684983">
                <a:defRPr/>
              </a:pPr>
              <a:r>
                <a:rPr lang="en-US" sz="1199" dirty="0">
                  <a:solidFill>
                    <a:prstClr val="black"/>
                  </a:solidFill>
                  <a:latin typeface="Calibri" panose="020F0502020204030204"/>
                </a:rPr>
                <a:t>Chairs</a:t>
              </a:r>
            </a:p>
          </p:txBody>
        </p:sp>
        <p:pic>
          <p:nvPicPr>
            <p:cNvPr id="32" name="Picture 31">
              <a:extLst>
                <a:ext uri="{FF2B5EF4-FFF2-40B4-BE49-F238E27FC236}">
                  <a16:creationId xmlns:a16="http://schemas.microsoft.com/office/drawing/2014/main" id="{C3EE553D-9D5D-4E44-ACDF-C8E8FC4D99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0182" b="-2356"/>
            <a:stretch/>
          </p:blipFill>
          <p:spPr>
            <a:xfrm>
              <a:off x="11533919" y="1324488"/>
              <a:ext cx="620106" cy="315781"/>
            </a:xfrm>
            <a:prstGeom prst="rect">
              <a:avLst/>
            </a:prstGeom>
          </p:spPr>
        </p:pic>
        <p:pic>
          <p:nvPicPr>
            <p:cNvPr id="33" name="Picture 32">
              <a:extLst>
                <a:ext uri="{FF2B5EF4-FFF2-40B4-BE49-F238E27FC236}">
                  <a16:creationId xmlns:a16="http://schemas.microsoft.com/office/drawing/2014/main" id="{BBBD21FE-E864-47EE-91FA-72E7D8F1D2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33717" y="4015729"/>
              <a:ext cx="603066" cy="983593"/>
            </a:xfrm>
            <a:prstGeom prst="rect">
              <a:avLst/>
            </a:prstGeom>
          </p:spPr>
        </p:pic>
      </p:grpSp>
      <p:grpSp>
        <p:nvGrpSpPr>
          <p:cNvPr id="34" name="Group 33">
            <a:extLst>
              <a:ext uri="{FF2B5EF4-FFF2-40B4-BE49-F238E27FC236}">
                <a16:creationId xmlns:a16="http://schemas.microsoft.com/office/drawing/2014/main" id="{2D9DA4D3-3D31-4D10-B354-4A76050E41C1}"/>
              </a:ext>
            </a:extLst>
          </p:cNvPr>
          <p:cNvGrpSpPr/>
          <p:nvPr/>
        </p:nvGrpSpPr>
        <p:grpSpPr>
          <a:xfrm>
            <a:off x="6365519" y="865624"/>
            <a:ext cx="1159568" cy="3976039"/>
            <a:chOff x="10863912" y="775629"/>
            <a:chExt cx="1190045" cy="5433261"/>
          </a:xfrm>
        </p:grpSpPr>
        <p:sp>
          <p:nvSpPr>
            <p:cNvPr id="35" name="Rounded Rectangle 21">
              <a:extLst>
                <a:ext uri="{FF2B5EF4-FFF2-40B4-BE49-F238E27FC236}">
                  <a16:creationId xmlns:a16="http://schemas.microsoft.com/office/drawing/2014/main" id="{87CF2971-A696-4A3A-A188-7C05F638CD25}"/>
                </a:ext>
              </a:extLst>
            </p:cNvPr>
            <p:cNvSpPr/>
            <p:nvPr/>
          </p:nvSpPr>
          <p:spPr>
            <a:xfrm>
              <a:off x="10863912" y="775629"/>
              <a:ext cx="1190045" cy="5433261"/>
            </a:xfrm>
            <a:prstGeom prst="roundRect">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83">
                <a:defRPr/>
              </a:pPr>
              <a:endParaRPr lang="en-US" sz="1348">
                <a:solidFill>
                  <a:srgbClr val="00DDBA"/>
                </a:solidFill>
                <a:latin typeface="Calibri" panose="020F0502020204030204"/>
              </a:endParaRPr>
            </a:p>
          </p:txBody>
        </p:sp>
        <p:sp>
          <p:nvSpPr>
            <p:cNvPr id="36" name="Rounded Rectangle 22">
              <a:extLst>
                <a:ext uri="{FF2B5EF4-FFF2-40B4-BE49-F238E27FC236}">
                  <a16:creationId xmlns:a16="http://schemas.microsoft.com/office/drawing/2014/main" id="{AC325D7C-B7A7-4032-85C7-DF5AE9815E99}"/>
                </a:ext>
              </a:extLst>
            </p:cNvPr>
            <p:cNvSpPr/>
            <p:nvPr/>
          </p:nvSpPr>
          <p:spPr>
            <a:xfrm>
              <a:off x="10934008" y="5094693"/>
              <a:ext cx="1026376" cy="727602"/>
            </a:xfrm>
            <a:prstGeom prst="roundRect">
              <a:avLst/>
            </a:prstGeom>
            <a:solidFill>
              <a:srgbClr val="00322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84983">
                <a:defRPr/>
              </a:pPr>
              <a:r>
                <a:rPr lang="en-US" sz="824" dirty="0">
                  <a:solidFill>
                    <a:prstClr val="white"/>
                  </a:solidFill>
                  <a:latin typeface="Calibri" panose="020F0502020204030204"/>
                </a:rPr>
                <a:t>Task 4.5 Aurora Institute</a:t>
              </a:r>
            </a:p>
          </p:txBody>
        </p:sp>
        <p:sp>
          <p:nvSpPr>
            <p:cNvPr id="37" name="Rounded Rectangle 30">
              <a:extLst>
                <a:ext uri="{FF2B5EF4-FFF2-40B4-BE49-F238E27FC236}">
                  <a16:creationId xmlns:a16="http://schemas.microsoft.com/office/drawing/2014/main" id="{61AF0F5A-B3CE-4652-AC96-E61A899EAC5E}"/>
                </a:ext>
              </a:extLst>
            </p:cNvPr>
            <p:cNvSpPr/>
            <p:nvPr/>
          </p:nvSpPr>
          <p:spPr>
            <a:xfrm>
              <a:off x="10937022" y="3147461"/>
              <a:ext cx="1026377" cy="731684"/>
            </a:xfrm>
            <a:prstGeom prst="roundRect">
              <a:avLst/>
            </a:prstGeom>
            <a:solidFill>
              <a:srgbClr val="00322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84983">
                <a:defRPr/>
              </a:pPr>
              <a:r>
                <a:rPr lang="en-US" sz="824" dirty="0">
                  <a:solidFill>
                    <a:prstClr val="white"/>
                  </a:solidFill>
                  <a:latin typeface="Calibri" panose="020F0502020204030204"/>
                </a:rPr>
                <a:t>Task 4.3 Social Entrepreneurship &amp; Innovation</a:t>
              </a:r>
              <a:endParaRPr lang="en-GB" sz="824" dirty="0">
                <a:solidFill>
                  <a:prstClr val="white"/>
                </a:solidFill>
                <a:latin typeface="Calibri" panose="020F0502020204030204"/>
              </a:endParaRPr>
            </a:p>
          </p:txBody>
        </p:sp>
        <p:sp>
          <p:nvSpPr>
            <p:cNvPr id="38" name="Rounded Rectangle 31">
              <a:extLst>
                <a:ext uri="{FF2B5EF4-FFF2-40B4-BE49-F238E27FC236}">
                  <a16:creationId xmlns:a16="http://schemas.microsoft.com/office/drawing/2014/main" id="{36C39080-F890-4D0F-9F72-B432A6DA0EEC}"/>
                </a:ext>
              </a:extLst>
            </p:cNvPr>
            <p:cNvSpPr/>
            <p:nvPr/>
          </p:nvSpPr>
          <p:spPr>
            <a:xfrm>
              <a:off x="10940334" y="4087438"/>
              <a:ext cx="1026376" cy="802372"/>
            </a:xfrm>
            <a:prstGeom prst="roundRect">
              <a:avLst/>
            </a:prstGeom>
            <a:solidFill>
              <a:srgbClr val="00322F">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84983">
                <a:defRPr/>
              </a:pPr>
              <a:r>
                <a:rPr lang="en-US" sz="786" dirty="0">
                  <a:solidFill>
                    <a:prstClr val="white"/>
                  </a:solidFill>
                  <a:latin typeface="Calibri" panose="020F0502020204030204"/>
                </a:rPr>
                <a:t>Task </a:t>
              </a:r>
              <a:r>
                <a:rPr lang="en-GB" sz="786" dirty="0">
                  <a:solidFill>
                    <a:prstClr val="white"/>
                  </a:solidFill>
                  <a:latin typeface="Calibri" panose="020F0502020204030204"/>
                </a:rPr>
                <a:t>4.4 Aurora Capacity Development Support programme</a:t>
              </a:r>
            </a:p>
          </p:txBody>
        </p:sp>
        <p:sp>
          <p:nvSpPr>
            <p:cNvPr id="39" name="Rounded Rectangle 32">
              <a:extLst>
                <a:ext uri="{FF2B5EF4-FFF2-40B4-BE49-F238E27FC236}">
                  <a16:creationId xmlns:a16="http://schemas.microsoft.com/office/drawing/2014/main" id="{C73901BB-F229-4A72-8776-F3A5667702CF}"/>
                </a:ext>
              </a:extLst>
            </p:cNvPr>
            <p:cNvSpPr/>
            <p:nvPr/>
          </p:nvSpPr>
          <p:spPr>
            <a:xfrm>
              <a:off x="10934008" y="2053886"/>
              <a:ext cx="1026376" cy="807614"/>
            </a:xfrm>
            <a:prstGeom prst="roundRect">
              <a:avLst/>
            </a:prstGeom>
            <a:solidFill>
              <a:srgbClr val="00322F"/>
            </a:solidFill>
            <a:ln>
              <a:noFill/>
            </a:ln>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US" sz="824" dirty="0">
                  <a:solidFill>
                    <a:prstClr val="white"/>
                  </a:solidFill>
                </a:rPr>
                <a:t>Task 4.2 Academic Collaboration Platform</a:t>
              </a:r>
              <a:endParaRPr lang="en-GB" sz="824" dirty="0">
                <a:solidFill>
                  <a:prstClr val="white"/>
                </a:solidFill>
              </a:endParaRPr>
            </a:p>
          </p:txBody>
        </p:sp>
        <p:sp>
          <p:nvSpPr>
            <p:cNvPr id="40" name="Rounded Rectangle 33">
              <a:extLst>
                <a:ext uri="{FF2B5EF4-FFF2-40B4-BE49-F238E27FC236}">
                  <a16:creationId xmlns:a16="http://schemas.microsoft.com/office/drawing/2014/main" id="{46DD79CF-4B67-45AE-9E9E-304F3E4BC52E}"/>
                </a:ext>
              </a:extLst>
            </p:cNvPr>
            <p:cNvSpPr/>
            <p:nvPr/>
          </p:nvSpPr>
          <p:spPr>
            <a:xfrm>
              <a:off x="10937024" y="1004499"/>
              <a:ext cx="1026376" cy="810657"/>
            </a:xfrm>
            <a:prstGeom prst="roundRect">
              <a:avLst/>
            </a:prstGeom>
            <a:solidFill>
              <a:srgbClr val="00322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84983">
                <a:defRPr/>
              </a:pPr>
              <a:r>
                <a:rPr lang="en-US" sz="824" dirty="0">
                  <a:solidFill>
                    <a:prstClr val="white"/>
                  </a:solidFill>
                  <a:latin typeface="Calibri" panose="020F0502020204030204"/>
                </a:rPr>
                <a:t>Task 4.1 </a:t>
              </a:r>
            </a:p>
            <a:p>
              <a:pPr algn="ctr" defTabSz="684983">
                <a:defRPr/>
              </a:pPr>
              <a:r>
                <a:rPr lang="en-US" sz="824" dirty="0">
                  <a:solidFill>
                    <a:prstClr val="white"/>
                  </a:solidFill>
                  <a:latin typeface="Calibri" panose="020F0502020204030204"/>
                </a:rPr>
                <a:t>Co-creation</a:t>
              </a:r>
              <a:endParaRPr lang="en-GB" sz="824" dirty="0">
                <a:solidFill>
                  <a:prstClr val="white"/>
                </a:solidFill>
                <a:latin typeface="Calibri" panose="020F0502020204030204"/>
              </a:endParaRPr>
            </a:p>
          </p:txBody>
        </p:sp>
      </p:grpSp>
    </p:spTree>
    <p:extLst>
      <p:ext uri="{BB962C8B-B14F-4D97-AF65-F5344CB8AC3E}">
        <p14:creationId xmlns:p14="http://schemas.microsoft.com/office/powerpoint/2010/main" val="1015594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6236</TotalTime>
  <Words>1795</Words>
  <Application>Microsoft Office PowerPoint</Application>
  <PresentationFormat>On-screen Show (16:9)</PresentationFormat>
  <Paragraphs>149</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Salome</vt:lpstr>
      <vt:lpstr>Salome </vt:lpstr>
      <vt:lpstr>Wingdings</vt:lpstr>
      <vt:lpstr>Office Theme</vt:lpstr>
      <vt:lpstr>PowerPoint Presentation</vt:lpstr>
      <vt:lpstr>PowerPoint Presentation</vt:lpstr>
      <vt:lpstr>PowerPoint Presentation</vt:lpstr>
      <vt:lpstr>PowerPoint Presentation</vt:lpstr>
      <vt:lpstr>PowerPoint Presentation</vt:lpstr>
      <vt:lpstr>Pilot Collaboration Areas </vt:lpstr>
      <vt:lpstr>PowerPoint Presentation</vt:lpstr>
      <vt:lpstr>PowerPoint Presentation</vt:lpstr>
      <vt:lpstr>PowerPoint Presentation</vt:lpstr>
      <vt:lpstr>PowerPoint Presentation</vt:lpstr>
      <vt:lpstr>3 CDS projects</vt:lpstr>
      <vt:lpstr>3 CDS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Zoran Kerkez</dc:creator>
  <cp:lastModifiedBy>Sabina Di Prima</cp:lastModifiedBy>
  <cp:revision>129</cp:revision>
  <dcterms:created xsi:type="dcterms:W3CDTF">2021-09-29T19:07:36Z</dcterms:created>
  <dcterms:modified xsi:type="dcterms:W3CDTF">2022-03-31T06:52:09Z</dcterms:modified>
</cp:coreProperties>
</file>