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75" r:id="rId14"/>
    <p:sldId id="268" r:id="rId15"/>
    <p:sldId id="269" r:id="rId16"/>
    <p:sldId id="274" r:id="rId17"/>
    <p:sldId id="276" r:id="rId18"/>
    <p:sldId id="273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32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0430414211797"/>
          <c:y val="7.7584739281054582E-2"/>
          <c:w val="0.6802352415544779"/>
          <c:h val="0.87824538012964659"/>
        </c:manualLayout>
      </c:layout>
      <c:radarChart>
        <c:radarStyle val="marker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University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Blad1!$A$2:$A$6</c:f>
              <c:strCache>
                <c:ptCount val="3"/>
                <c:pt idx="0">
                  <c:v>Representation</c:v>
                </c:pt>
                <c:pt idx="1">
                  <c:v>Equ(al)ity</c:v>
                </c:pt>
                <c:pt idx="2">
                  <c:v>Ideology</c:v>
                </c:pt>
              </c:strCache>
              <c:extLst/>
            </c:strRef>
          </c:cat>
          <c:val>
            <c:numRef>
              <c:f>Blad1!$B$2:$B$6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265-4DFE-916C-306A2C45714B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University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Blad1!$A$2:$A$6</c:f>
              <c:strCache>
                <c:ptCount val="3"/>
                <c:pt idx="0">
                  <c:v>Representation</c:v>
                </c:pt>
                <c:pt idx="1">
                  <c:v>Equ(al)ity</c:v>
                </c:pt>
                <c:pt idx="2">
                  <c:v>Ideology</c:v>
                </c:pt>
              </c:strCache>
              <c:extLst/>
            </c:strRef>
          </c:cat>
          <c:val>
            <c:numRef>
              <c:f>Blad1!$C$2:$C$6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265-4DFE-916C-306A2C457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6670239"/>
        <c:axId val="1866673151"/>
      </c:radarChart>
      <c:catAx>
        <c:axId val="186667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66673151"/>
        <c:crosses val="autoZero"/>
        <c:auto val="1"/>
        <c:lblAlgn val="ctr"/>
        <c:lblOffset val="100"/>
        <c:noMultiLvlLbl val="0"/>
      </c:catAx>
      <c:valAx>
        <c:axId val="1866673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66670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231464586883873"/>
          <c:y val="0.88736638071308571"/>
          <c:w val="0.32195547248367101"/>
          <c:h val="4.5721069318370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50728733887119"/>
          <c:y val="8.2053109849701655E-2"/>
          <c:w val="0.6802352415544779"/>
          <c:h val="0.87824538012964659"/>
        </c:manualLayout>
      </c:layout>
      <c:radarChart>
        <c:radarStyle val="marker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University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Blad1!$A$2:$A$6</c:f>
              <c:strCache>
                <c:ptCount val="3"/>
                <c:pt idx="0">
                  <c:v>Representation</c:v>
                </c:pt>
                <c:pt idx="1">
                  <c:v>Equ(al)ity</c:v>
                </c:pt>
                <c:pt idx="2">
                  <c:v>Ideology</c:v>
                </c:pt>
              </c:strCache>
              <c:extLst/>
            </c:strRef>
          </c:cat>
          <c:val>
            <c:numRef>
              <c:f>Blad1!$B$2:$B$6</c:f>
              <c:numCache>
                <c:formatCode>General</c:formatCode>
                <c:ptCount val="3"/>
                <c:pt idx="0">
                  <c:v>2</c:v>
                </c:pt>
                <c:pt idx="1">
                  <c:v>4</c:v>
                </c:pt>
                <c:pt idx="2">
                  <c:v>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859-4572-A349-95E0017B4C1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University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Blad1!$A$2:$A$6</c:f>
              <c:strCache>
                <c:ptCount val="3"/>
                <c:pt idx="0">
                  <c:v>Representation</c:v>
                </c:pt>
                <c:pt idx="1">
                  <c:v>Equ(al)ity</c:v>
                </c:pt>
                <c:pt idx="2">
                  <c:v>Ideology</c:v>
                </c:pt>
              </c:strCache>
              <c:extLst/>
            </c:strRef>
          </c:cat>
          <c:val>
            <c:numRef>
              <c:f>Blad1!$C$2:$C$6</c:f>
              <c:numCache>
                <c:formatCode>General</c:formatCode>
                <c:ptCount val="3"/>
                <c:pt idx="0">
                  <c:v>5</c:v>
                </c:pt>
                <c:pt idx="1">
                  <c:v>1</c:v>
                </c:pt>
                <c:pt idx="2">
                  <c:v>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9859-4572-A349-95E0017B4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6670239"/>
        <c:axId val="1866673151"/>
      </c:radarChart>
      <c:catAx>
        <c:axId val="18666702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66673151"/>
        <c:crosses val="autoZero"/>
        <c:auto val="1"/>
        <c:lblAlgn val="ctr"/>
        <c:lblOffset val="100"/>
        <c:noMultiLvlLbl val="0"/>
      </c:catAx>
      <c:valAx>
        <c:axId val="1866673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NL"/>
          </a:p>
        </c:txPr>
        <c:crossAx val="1866670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8231464586883873"/>
          <c:y val="0.88736638071308571"/>
          <c:w val="0.32195547248367101"/>
          <c:h val="4.57210693183709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73AEA-A88C-4F8A-A473-1028C9954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CEEFE5-1070-4A64-9C30-2B97964D71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5DAED0E-0257-4020-8D7D-E245BBAA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566D-8D95-4981-B3C4-F07795CF5A25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2519E0-7096-4AE8-9D5B-246D52610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C521A39-4E97-435D-8E1F-4A1BFFFE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60B6-FB09-4253-85AD-09845E0363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464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F80F2-A648-462A-97C8-3DA67F7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9111BD5-6DF8-42AB-B8BE-58FA8DAD1D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C01A3C-3832-4F93-BA22-D18523E73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566D-8D95-4981-B3C4-F07795CF5A25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7AB135-EDF4-4EE1-8AF1-9B5702ED1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95EBBF4-03C2-4A9E-A843-7270E3E56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60B6-FB09-4253-85AD-09845E0363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545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DB062F08-AB2E-48C7-8509-EDBDB3EA0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8E62F01-C1C9-4534-A46A-FED958962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4BA04A5-A850-4B09-B074-5A162FF1C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566D-8D95-4981-B3C4-F07795CF5A25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F3C588-15B2-4214-91F2-A64CADB08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C11B4D-0172-49A1-AFFA-11B33F69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60B6-FB09-4253-85AD-09845E0363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5999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36EA33-F0D9-4F6D-A164-4CDB54592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0E064A3-206B-4458-B185-07072A9B45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883DF3-250B-46B7-8C94-3E37C3178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566D-8D95-4981-B3C4-F07795CF5A25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EC415B-78A8-4E4C-9A65-7D79FE066C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8355B83-088D-415A-A1BF-CD41335B0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60B6-FB09-4253-85AD-09845E0363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226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636C97-EFEE-4694-8F5C-1C0DA6A7E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22B6BCD-95E2-4040-A10C-B194901C7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80C432-D26B-40DD-BD34-2D95C426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566D-8D95-4981-B3C4-F07795CF5A25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C35596-A35F-4E05-BD2F-2C17C5461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0C9A45-984F-4222-A03E-5C44CEDFC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60B6-FB09-4253-85AD-09845E0363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1365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BEC090-8B60-4C7D-B8D6-2370A30EE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BB34A1-EC33-49E9-88A5-0C81C7713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A43D9AD-CC2E-46FF-951B-762EA57060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E93D355-2A66-4CD0-AAA5-EAD686F3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566D-8D95-4981-B3C4-F07795CF5A25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E26A6FC-130E-42D5-851C-67C600B4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9EFA05E-0EE7-48A6-9C46-5CD892131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60B6-FB09-4253-85AD-09845E0363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5468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15151A-09E1-4487-8E86-4CB644416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B5D2C6D-074D-4224-A18D-DBE071925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73375F2-7C32-4276-AA86-27307651F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3D4DE92-F0C8-4346-87F2-CCD1600A47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9436197-9572-4203-AC8A-89FF22FA6F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6B04ACA2-126E-415B-975A-7CD60E1AF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566D-8D95-4981-B3C4-F07795CF5A25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A3D340A-ECB6-4322-876A-777C0DCB0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99549E4-6A04-4C26-ACC7-E6060F60B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60B6-FB09-4253-85AD-09845E0363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1216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554977-DB6F-4983-9AA2-02675FC3D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5198E-1E70-4F51-935A-2A58A8831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566D-8D95-4981-B3C4-F07795CF5A25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2E7D873-3A16-4CEF-97B9-C676FE2AF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B596A32-7976-4CA4-B54F-1F05AA41B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60B6-FB09-4253-85AD-09845E0363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54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F4C4120-FDC5-4616-B49C-B38B0BE4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566D-8D95-4981-B3C4-F07795CF5A25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CEAFCCE-9040-426D-A875-B0F131CDA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857405-0BD2-4D7D-8D1E-0B7596301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60B6-FB09-4253-85AD-09845E0363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716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D9B686-3995-472B-9DBC-D720D3723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21CE92-324F-4662-8DD9-CFA75DC70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B273DB0-1CB3-4595-B438-09378A41D8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0EF02CE-9B45-46B6-8143-946B8B30E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566D-8D95-4981-B3C4-F07795CF5A25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224A03D-DABF-461C-BFA3-C4E6CC45D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4B1F065-EF33-4EBF-86F3-2A5E2682C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60B6-FB09-4253-85AD-09845E0363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2767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5DBAE-AF87-4FC4-820B-B5990B142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41F43821-2CD1-4BA5-BD98-3B7CECFDCD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077A831-C9C5-4AD8-9DAC-21EA9C4E3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74BA94A-368E-4300-A5FD-63BCF6A5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566D-8D95-4981-B3C4-F07795CF5A25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47D6604-37EA-403D-AAAD-8D69AF458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2A2F28-CD7A-4A69-8993-62817B3B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460B6-FB09-4253-85AD-09845E0363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062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A8FBC7EE-16D4-4725-8982-CAB13C2C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60A373A-F5F2-427D-80B0-A63E15EDA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FFD945-06FF-449E-AB70-6290E5561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566D-8D95-4981-B3C4-F07795CF5A25}" type="datetimeFigureOut">
              <a:rPr lang="nl-NL" smtClean="0"/>
              <a:t>30-3-2022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97B87DB-10C9-4616-9271-FCB9683C24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37CA59-A981-43DC-986A-AA1367645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460B6-FB09-4253-85AD-09845E0363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6716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0690E236-D975-4EE7-B111-2DFB7CF01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2"/>
          <a:stretch/>
        </p:blipFill>
        <p:spPr>
          <a:xfrm>
            <a:off x="3911601" y="904673"/>
            <a:ext cx="8280399" cy="560528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5DE6704-DA2D-455E-BC25-AEDF12B68C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6874935" cy="1523999"/>
          </a:xfrm>
        </p:spPr>
        <p:txBody>
          <a:bodyPr>
            <a:normAutofit/>
          </a:bodyPr>
          <a:lstStyle/>
          <a:p>
            <a:r>
              <a:rPr lang="nl-NL" sz="5400" dirty="0"/>
              <a:t>Diversity and </a:t>
            </a:r>
            <a:r>
              <a:rPr lang="nl-NL" sz="5400" dirty="0" err="1"/>
              <a:t>Inclusion</a:t>
            </a:r>
            <a:br>
              <a:rPr lang="nl-NL" dirty="0"/>
            </a:br>
            <a:r>
              <a:rPr lang="nl-NL" sz="2600" dirty="0" err="1"/>
              <a:t>Dimensions</a:t>
            </a:r>
            <a:r>
              <a:rPr lang="nl-NL" sz="2600" dirty="0"/>
              <a:t> of Diversity and Practical </a:t>
            </a:r>
            <a:r>
              <a:rPr lang="nl-NL" sz="2600" dirty="0" err="1"/>
              <a:t>Strategies</a:t>
            </a:r>
            <a:endParaRPr lang="nl-NL" sz="26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010CF50-1B53-4577-837C-56762604E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24" y="5953327"/>
            <a:ext cx="7496355" cy="904673"/>
          </a:xfrm>
        </p:spPr>
        <p:txBody>
          <a:bodyPr>
            <a:normAutofit fontScale="92500"/>
          </a:bodyPr>
          <a:lstStyle/>
          <a:p>
            <a:pPr algn="l"/>
            <a:r>
              <a:rPr lang="nl-NL" dirty="0"/>
              <a:t>Ruard Ganzevoort, Vrije Universiteit Amsterdam</a:t>
            </a:r>
          </a:p>
          <a:p>
            <a:pPr algn="l"/>
            <a:r>
              <a:rPr lang="nl-NL" dirty="0"/>
              <a:t>Chief Diversity </a:t>
            </a:r>
            <a:r>
              <a:rPr lang="nl-NL" dirty="0" err="1"/>
              <a:t>Officer</a:t>
            </a:r>
            <a:r>
              <a:rPr lang="nl-NL" dirty="0"/>
              <a:t>, Dean </a:t>
            </a:r>
            <a:r>
              <a:rPr lang="nl-NL" dirty="0" err="1"/>
              <a:t>Faculty</a:t>
            </a:r>
            <a:r>
              <a:rPr lang="nl-NL" dirty="0"/>
              <a:t> of </a:t>
            </a:r>
            <a:r>
              <a:rPr lang="nl-NL" dirty="0" err="1"/>
              <a:t>Religion</a:t>
            </a:r>
            <a:r>
              <a:rPr lang="nl-NL" dirty="0"/>
              <a:t> and </a:t>
            </a:r>
            <a:r>
              <a:rPr lang="nl-NL" dirty="0" err="1"/>
              <a:t>Theology</a:t>
            </a:r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874EFFC-1A89-4CC4-9E6F-118A93DCD449}"/>
              </a:ext>
            </a:extLst>
          </p:cNvPr>
          <p:cNvSpPr txBox="1"/>
          <p:nvPr/>
        </p:nvSpPr>
        <p:spPr>
          <a:xfrm>
            <a:off x="1768415" y="3494571"/>
            <a:ext cx="23814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i="1" dirty="0"/>
              <a:t>AURORA-Training Event</a:t>
            </a:r>
          </a:p>
          <a:p>
            <a:r>
              <a:rPr lang="nl-NL" i="1" dirty="0" err="1"/>
              <a:t>Tetova</a:t>
            </a:r>
            <a:r>
              <a:rPr lang="nl-NL" i="1" dirty="0"/>
              <a:t>, 01-04-2022</a:t>
            </a:r>
          </a:p>
        </p:txBody>
      </p:sp>
    </p:spTree>
    <p:extLst>
      <p:ext uri="{BB962C8B-B14F-4D97-AF65-F5344CB8AC3E}">
        <p14:creationId xmlns:p14="http://schemas.microsoft.com/office/powerpoint/2010/main" val="1369493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8543B-6AFC-48B6-88E7-3ECB20F4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Dimensions</a:t>
            </a:r>
            <a:r>
              <a:rPr lang="nl-NL" dirty="0"/>
              <a:t> of diversity: target </a:t>
            </a:r>
            <a:r>
              <a:rPr lang="nl-NL" dirty="0" err="1"/>
              <a:t>areas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C95873-295E-4D4D-A87F-1EFDDE1DE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Physical</a:t>
            </a:r>
            <a:r>
              <a:rPr lang="nl-NL" dirty="0"/>
              <a:t> and </a:t>
            </a:r>
            <a:r>
              <a:rPr lang="nl-NL" dirty="0" err="1"/>
              <a:t>mental</a:t>
            </a:r>
            <a:r>
              <a:rPr lang="nl-NL" dirty="0"/>
              <a:t> </a:t>
            </a:r>
            <a:r>
              <a:rPr lang="nl-NL" dirty="0" err="1"/>
              <a:t>capacities</a:t>
            </a:r>
            <a:endParaRPr lang="nl-NL" dirty="0"/>
          </a:p>
          <a:p>
            <a:pPr lvl="1"/>
            <a:r>
              <a:rPr lang="nl-NL" dirty="0"/>
              <a:t>Accessibility in campus </a:t>
            </a:r>
            <a:r>
              <a:rPr lang="nl-NL" dirty="0" err="1"/>
              <a:t>facilities</a:t>
            </a:r>
            <a:r>
              <a:rPr lang="nl-NL" dirty="0"/>
              <a:t> and built environment</a:t>
            </a:r>
          </a:p>
          <a:p>
            <a:pPr lvl="1"/>
            <a:r>
              <a:rPr lang="nl-NL" dirty="0" err="1"/>
              <a:t>Facilitate</a:t>
            </a:r>
            <a:r>
              <a:rPr lang="nl-NL" dirty="0"/>
              <a:t> jobs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additional</a:t>
            </a:r>
            <a:r>
              <a:rPr lang="nl-NL" dirty="0"/>
              <a:t> support </a:t>
            </a:r>
            <a:r>
              <a:rPr lang="nl-NL" dirty="0" err="1"/>
              <a:t>needs</a:t>
            </a:r>
            <a:endParaRPr lang="nl-NL" dirty="0"/>
          </a:p>
          <a:p>
            <a:pPr lvl="1"/>
            <a:r>
              <a:rPr lang="nl-NL" dirty="0"/>
              <a:t>Account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neurodiversity</a:t>
            </a:r>
            <a:r>
              <a:rPr lang="nl-NL" dirty="0"/>
              <a:t> and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chronic</a:t>
            </a:r>
            <a:r>
              <a:rPr lang="nl-NL" dirty="0"/>
              <a:t> </a:t>
            </a:r>
            <a:r>
              <a:rPr lang="nl-NL" dirty="0" err="1"/>
              <a:t>illnesses</a:t>
            </a:r>
            <a:endParaRPr lang="nl-NL" dirty="0"/>
          </a:p>
          <a:p>
            <a:pPr lvl="1"/>
            <a:r>
              <a:rPr lang="nl-NL" dirty="0" err="1"/>
              <a:t>Useability</a:t>
            </a:r>
            <a:r>
              <a:rPr lang="nl-NL" dirty="0"/>
              <a:t> of digital environment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190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2D47D9-C964-4224-85E5-F12C07488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3FA15A-ABDC-48F1-A69B-67899B6A9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37D3FB8-F989-47BF-A45D-90DE2316CE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78"/>
            <a:ext cx="12192001" cy="6911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699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8543B-6AFC-48B6-88E7-3ECB20F40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Dimensions</a:t>
            </a:r>
            <a:r>
              <a:rPr lang="nl-NL" dirty="0"/>
              <a:t> of diversity: target </a:t>
            </a:r>
            <a:r>
              <a:rPr lang="nl-NL" dirty="0" err="1"/>
              <a:t>areas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0C95873-295E-4D4D-A87F-1EFDDE1DEA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Physical</a:t>
            </a:r>
            <a:r>
              <a:rPr lang="nl-NL" dirty="0"/>
              <a:t> and </a:t>
            </a:r>
            <a:r>
              <a:rPr lang="nl-NL" dirty="0" err="1"/>
              <a:t>mental</a:t>
            </a:r>
            <a:r>
              <a:rPr lang="nl-NL" dirty="0"/>
              <a:t> </a:t>
            </a:r>
            <a:r>
              <a:rPr lang="nl-NL" dirty="0" err="1"/>
              <a:t>capacities</a:t>
            </a:r>
            <a:endParaRPr lang="nl-NL" dirty="0"/>
          </a:p>
          <a:p>
            <a:pPr lvl="1"/>
            <a:r>
              <a:rPr lang="nl-NL" dirty="0"/>
              <a:t>Accessibility in campus </a:t>
            </a:r>
            <a:r>
              <a:rPr lang="nl-NL" dirty="0" err="1"/>
              <a:t>facilities</a:t>
            </a:r>
            <a:r>
              <a:rPr lang="nl-NL" dirty="0"/>
              <a:t> and built environment</a:t>
            </a:r>
          </a:p>
          <a:p>
            <a:pPr lvl="1"/>
            <a:r>
              <a:rPr lang="nl-NL" dirty="0" err="1"/>
              <a:t>Facilitate</a:t>
            </a:r>
            <a:r>
              <a:rPr lang="nl-NL" dirty="0"/>
              <a:t> jobs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additional</a:t>
            </a:r>
            <a:r>
              <a:rPr lang="nl-NL" dirty="0"/>
              <a:t> support </a:t>
            </a:r>
            <a:r>
              <a:rPr lang="nl-NL" dirty="0" err="1"/>
              <a:t>needs</a:t>
            </a:r>
            <a:endParaRPr lang="nl-NL" dirty="0"/>
          </a:p>
          <a:p>
            <a:pPr lvl="1"/>
            <a:r>
              <a:rPr lang="nl-NL" dirty="0"/>
              <a:t>Account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neurodiversity</a:t>
            </a:r>
            <a:r>
              <a:rPr lang="nl-NL" dirty="0"/>
              <a:t> and </a:t>
            </a:r>
            <a:r>
              <a:rPr lang="nl-NL" dirty="0" err="1"/>
              <a:t>people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chronic</a:t>
            </a:r>
            <a:r>
              <a:rPr lang="nl-NL" dirty="0"/>
              <a:t> </a:t>
            </a:r>
            <a:r>
              <a:rPr lang="nl-NL" dirty="0" err="1"/>
              <a:t>illnesses</a:t>
            </a:r>
            <a:endParaRPr lang="nl-NL" dirty="0"/>
          </a:p>
          <a:p>
            <a:pPr lvl="1"/>
            <a:r>
              <a:rPr lang="nl-NL" dirty="0" err="1"/>
              <a:t>Useability</a:t>
            </a:r>
            <a:r>
              <a:rPr lang="nl-NL" dirty="0"/>
              <a:t> of digital environment</a:t>
            </a:r>
          </a:p>
          <a:p>
            <a:pPr marL="0" indent="0">
              <a:buNone/>
            </a:pPr>
            <a:r>
              <a:rPr lang="nl-NL" dirty="0" err="1"/>
              <a:t>Cultural-ethnic</a:t>
            </a:r>
            <a:r>
              <a:rPr lang="nl-NL" dirty="0"/>
              <a:t> and </a:t>
            </a:r>
            <a:r>
              <a:rPr lang="nl-NL" dirty="0" err="1"/>
              <a:t>religious</a:t>
            </a:r>
            <a:r>
              <a:rPr lang="nl-NL" dirty="0"/>
              <a:t> diversity</a:t>
            </a:r>
          </a:p>
          <a:p>
            <a:pPr lvl="1"/>
            <a:r>
              <a:rPr lang="nl-NL" dirty="0"/>
              <a:t>Check </a:t>
            </a:r>
            <a:r>
              <a:rPr lang="nl-NL" dirty="0" err="1"/>
              <a:t>disproportionate</a:t>
            </a:r>
            <a:r>
              <a:rPr lang="nl-NL" dirty="0"/>
              <a:t> student </a:t>
            </a:r>
            <a:r>
              <a:rPr lang="nl-NL" dirty="0" err="1"/>
              <a:t>subscription</a:t>
            </a:r>
            <a:r>
              <a:rPr lang="nl-NL" dirty="0"/>
              <a:t> and </a:t>
            </a:r>
            <a:r>
              <a:rPr lang="nl-NL" dirty="0" err="1"/>
              <a:t>success</a:t>
            </a:r>
            <a:endParaRPr lang="nl-NL" dirty="0"/>
          </a:p>
          <a:p>
            <a:pPr lvl="1"/>
            <a:r>
              <a:rPr lang="nl-NL" dirty="0" err="1"/>
              <a:t>Facilitate</a:t>
            </a:r>
            <a:r>
              <a:rPr lang="nl-NL" dirty="0"/>
              <a:t> </a:t>
            </a:r>
            <a:r>
              <a:rPr lang="nl-NL" dirty="0" err="1"/>
              <a:t>dialogues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different </a:t>
            </a:r>
            <a:r>
              <a:rPr lang="nl-NL" dirty="0" err="1"/>
              <a:t>communities</a:t>
            </a:r>
            <a:endParaRPr lang="nl-NL" dirty="0"/>
          </a:p>
          <a:p>
            <a:pPr lvl="1"/>
            <a:r>
              <a:rPr lang="nl-NL" dirty="0"/>
              <a:t>Take </a:t>
            </a:r>
            <a:r>
              <a:rPr lang="nl-NL" dirty="0" err="1"/>
              <a:t>active</a:t>
            </a:r>
            <a:r>
              <a:rPr lang="nl-NL" dirty="0"/>
              <a:t> </a:t>
            </a:r>
            <a:r>
              <a:rPr lang="nl-NL" dirty="0" err="1"/>
              <a:t>measures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diversify</a:t>
            </a:r>
            <a:r>
              <a:rPr lang="nl-NL" dirty="0"/>
              <a:t> </a:t>
            </a:r>
            <a:r>
              <a:rPr lang="nl-NL" dirty="0" err="1"/>
              <a:t>staff</a:t>
            </a: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949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BC4443-4F08-44F3-8672-86EDDF1E2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Action Plan </a:t>
            </a:r>
            <a:r>
              <a:rPr lang="nl-NL" dirty="0" err="1"/>
              <a:t>Increasing</a:t>
            </a:r>
            <a:r>
              <a:rPr lang="nl-NL" dirty="0"/>
              <a:t> </a:t>
            </a:r>
            <a:r>
              <a:rPr lang="nl-NL" dirty="0" err="1"/>
              <a:t>Staff</a:t>
            </a:r>
            <a:r>
              <a:rPr lang="nl-NL" dirty="0"/>
              <a:t> Diversity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CD799F-1104-4E30-B45A-D67290BB3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42322"/>
            <a:ext cx="10515600" cy="2834640"/>
          </a:xfrm>
        </p:spPr>
        <p:txBody>
          <a:bodyPr/>
          <a:lstStyle/>
          <a:p>
            <a:r>
              <a:rPr lang="nl-NL" dirty="0"/>
              <a:t>Recruitment: </a:t>
            </a:r>
            <a:r>
              <a:rPr lang="nl-NL" dirty="0" err="1"/>
              <a:t>reducing</a:t>
            </a:r>
            <a:r>
              <a:rPr lang="nl-NL" dirty="0"/>
              <a:t> bias in </a:t>
            </a:r>
            <a:r>
              <a:rPr lang="nl-NL" dirty="0" err="1"/>
              <a:t>process</a:t>
            </a:r>
            <a:r>
              <a:rPr lang="nl-NL" dirty="0"/>
              <a:t>, </a:t>
            </a:r>
            <a:r>
              <a:rPr lang="nl-NL" dirty="0" err="1"/>
              <a:t>language</a:t>
            </a:r>
            <a:r>
              <a:rPr lang="nl-NL" dirty="0"/>
              <a:t>, criteria</a:t>
            </a:r>
          </a:p>
          <a:p>
            <a:r>
              <a:rPr lang="nl-NL" dirty="0"/>
              <a:t>Culture: </a:t>
            </a:r>
            <a:r>
              <a:rPr lang="nl-NL" dirty="0" err="1"/>
              <a:t>inclusive</a:t>
            </a:r>
            <a:r>
              <a:rPr lang="nl-NL" dirty="0"/>
              <a:t> </a:t>
            </a:r>
            <a:r>
              <a:rPr lang="nl-NL" dirty="0" err="1"/>
              <a:t>leadership</a:t>
            </a:r>
            <a:r>
              <a:rPr lang="nl-NL" dirty="0"/>
              <a:t>, teamspirit, </a:t>
            </a:r>
            <a:r>
              <a:rPr lang="nl-NL" dirty="0" err="1"/>
              <a:t>relationships</a:t>
            </a:r>
            <a:endParaRPr lang="nl-NL" dirty="0"/>
          </a:p>
          <a:p>
            <a:r>
              <a:rPr lang="nl-NL" dirty="0" err="1"/>
              <a:t>Career</a:t>
            </a:r>
            <a:r>
              <a:rPr lang="nl-NL" dirty="0"/>
              <a:t> </a:t>
            </a:r>
            <a:r>
              <a:rPr lang="nl-NL" dirty="0" err="1"/>
              <a:t>paths</a:t>
            </a:r>
            <a:r>
              <a:rPr lang="nl-NL" dirty="0"/>
              <a:t>: criteria </a:t>
            </a:r>
            <a:r>
              <a:rPr lang="nl-NL" dirty="0" err="1"/>
              <a:t>for</a:t>
            </a:r>
            <a:r>
              <a:rPr lang="nl-NL" dirty="0"/>
              <a:t> promotion, scouting</a:t>
            </a:r>
          </a:p>
          <a:p>
            <a:r>
              <a:rPr lang="nl-NL" dirty="0" err="1"/>
              <a:t>Academic</a:t>
            </a:r>
            <a:r>
              <a:rPr lang="nl-NL" dirty="0"/>
              <a:t> </a:t>
            </a:r>
            <a:r>
              <a:rPr lang="nl-NL" dirty="0" err="1"/>
              <a:t>staff</a:t>
            </a:r>
            <a:r>
              <a:rPr lang="nl-NL" dirty="0"/>
              <a:t>: changes </a:t>
            </a:r>
            <a:r>
              <a:rPr lang="nl-NL" dirty="0" err="1"/>
              <a:t>needed</a:t>
            </a:r>
            <a:r>
              <a:rPr lang="nl-NL" dirty="0"/>
              <a:t> on </a:t>
            </a:r>
            <a:r>
              <a:rPr lang="nl-NL" dirty="0" err="1"/>
              <a:t>all</a:t>
            </a:r>
            <a:r>
              <a:rPr lang="nl-NL" dirty="0"/>
              <a:t> levels (student – professor)</a:t>
            </a:r>
          </a:p>
          <a:p>
            <a:r>
              <a:rPr lang="nl-NL" dirty="0"/>
              <a:t>Non-</a:t>
            </a:r>
            <a:r>
              <a:rPr lang="nl-NL" dirty="0" err="1"/>
              <a:t>academic</a:t>
            </a:r>
            <a:r>
              <a:rPr lang="nl-NL" dirty="0"/>
              <a:t> </a:t>
            </a:r>
            <a:r>
              <a:rPr lang="nl-NL" dirty="0" err="1"/>
              <a:t>staff</a:t>
            </a:r>
            <a:r>
              <a:rPr lang="nl-NL" dirty="0"/>
              <a:t>: check </a:t>
            </a:r>
            <a:r>
              <a:rPr lang="nl-NL" dirty="0" err="1"/>
              <a:t>for</a:t>
            </a:r>
            <a:r>
              <a:rPr lang="nl-NL" dirty="0"/>
              <a:t> diversity in </a:t>
            </a:r>
            <a:r>
              <a:rPr lang="nl-NL" dirty="0" err="1"/>
              <a:t>especially</a:t>
            </a:r>
            <a:r>
              <a:rPr lang="nl-NL" dirty="0"/>
              <a:t> </a:t>
            </a:r>
            <a:r>
              <a:rPr lang="nl-NL" dirty="0" err="1"/>
              <a:t>higher</a:t>
            </a:r>
            <a:r>
              <a:rPr lang="nl-NL" dirty="0"/>
              <a:t> ranks</a:t>
            </a:r>
          </a:p>
        </p:txBody>
      </p:sp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C33C8313-6C29-48BD-8B9B-B3E38537FE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609314"/>
              </p:ext>
            </p:extLst>
          </p:nvPr>
        </p:nvGraphicFramePr>
        <p:xfrm>
          <a:off x="838200" y="1825625"/>
          <a:ext cx="8127999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51165675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4364130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7728745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Non-western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Family </a:t>
                      </a:r>
                      <a:r>
                        <a:rPr lang="nl-NL" dirty="0" err="1"/>
                        <a:t>migrationbackground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5736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Students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22 %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14,5 %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183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err="1"/>
                        <a:t>Academic</a:t>
                      </a:r>
                      <a:r>
                        <a:rPr lang="nl-NL" dirty="0"/>
                        <a:t> </a:t>
                      </a:r>
                      <a:r>
                        <a:rPr lang="nl-NL" dirty="0" err="1"/>
                        <a:t>Staff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8 %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dirty="0"/>
                        <a:t>1,4 %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0159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365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7BD83-0B6C-4324-AA6F-4F599B799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Monitoring Diversity, </a:t>
            </a:r>
            <a:r>
              <a:rPr lang="nl-NL" dirty="0" err="1"/>
              <a:t>Equ</a:t>
            </a:r>
            <a:r>
              <a:rPr lang="nl-NL" dirty="0"/>
              <a:t>(al)</a:t>
            </a:r>
            <a:r>
              <a:rPr lang="nl-NL" dirty="0" err="1"/>
              <a:t>ity</a:t>
            </a:r>
            <a:r>
              <a:rPr lang="nl-NL" dirty="0"/>
              <a:t>, and </a:t>
            </a:r>
            <a:r>
              <a:rPr lang="nl-NL" dirty="0" err="1"/>
              <a:t>Inclusion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F942AC-DE29-4892-93D9-7E86FF0A4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How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measure</a:t>
            </a:r>
            <a:r>
              <a:rPr lang="nl-NL" dirty="0"/>
              <a:t> </a:t>
            </a:r>
            <a:r>
              <a:rPr lang="nl-NL" dirty="0" err="1"/>
              <a:t>improvement</a:t>
            </a:r>
            <a:r>
              <a:rPr lang="nl-NL" dirty="0"/>
              <a:t> on DEI</a:t>
            </a:r>
          </a:p>
          <a:p>
            <a:pPr marL="0" indent="0">
              <a:buNone/>
            </a:pPr>
            <a:r>
              <a:rPr lang="nl-NL" dirty="0" err="1"/>
              <a:t>Purposes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registration</a:t>
            </a:r>
            <a:r>
              <a:rPr lang="nl-NL" dirty="0"/>
              <a:t> of diversity </a:t>
            </a:r>
            <a:r>
              <a:rPr lang="nl-NL" dirty="0" err="1"/>
              <a:t>dimensions</a:t>
            </a:r>
            <a:endParaRPr lang="nl-NL" dirty="0"/>
          </a:p>
          <a:p>
            <a:pPr lvl="1"/>
            <a:r>
              <a:rPr lang="nl-NL" dirty="0"/>
              <a:t>Privacy versus policy</a:t>
            </a:r>
          </a:p>
          <a:p>
            <a:pPr lvl="1"/>
            <a:r>
              <a:rPr lang="nl-NL" dirty="0" err="1"/>
              <a:t>Inclusive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design</a:t>
            </a:r>
          </a:p>
          <a:p>
            <a:pPr lvl="1"/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dimensions</a:t>
            </a:r>
            <a:r>
              <a:rPr lang="nl-NL" dirty="0"/>
              <a:t> of diversity are </a:t>
            </a:r>
            <a:r>
              <a:rPr lang="nl-NL" dirty="0" err="1"/>
              <a:t>measured</a:t>
            </a:r>
            <a:r>
              <a:rPr lang="nl-NL" dirty="0"/>
              <a:t> or </a:t>
            </a:r>
            <a:r>
              <a:rPr lang="nl-NL" dirty="0" err="1"/>
              <a:t>forgotten</a:t>
            </a:r>
            <a:r>
              <a:rPr lang="nl-NL" dirty="0"/>
              <a:t>?</a:t>
            </a:r>
          </a:p>
          <a:p>
            <a:pPr lvl="1"/>
            <a:r>
              <a:rPr lang="nl-NL" dirty="0"/>
              <a:t>Does </a:t>
            </a:r>
            <a:r>
              <a:rPr lang="nl-NL" dirty="0" err="1"/>
              <a:t>registration</a:t>
            </a:r>
            <a:r>
              <a:rPr lang="nl-NL" dirty="0"/>
              <a:t> </a:t>
            </a:r>
            <a:r>
              <a:rPr lang="nl-NL" dirty="0" err="1"/>
              <a:t>undermine</a:t>
            </a:r>
            <a:r>
              <a:rPr lang="nl-NL" dirty="0"/>
              <a:t> </a:t>
            </a:r>
            <a:r>
              <a:rPr lang="nl-NL" dirty="0" err="1"/>
              <a:t>inclusion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perpetuating</a:t>
            </a:r>
            <a:r>
              <a:rPr lang="nl-NL" dirty="0"/>
              <a:t> </a:t>
            </a:r>
            <a:r>
              <a:rPr lang="nl-NL" dirty="0" err="1"/>
              <a:t>differences</a:t>
            </a:r>
            <a:r>
              <a:rPr lang="nl-NL" dirty="0"/>
              <a:t>?</a:t>
            </a:r>
          </a:p>
          <a:p>
            <a:pPr marL="0" indent="0">
              <a:buNone/>
            </a:pPr>
            <a:r>
              <a:rPr lang="nl-NL" dirty="0"/>
              <a:t>Monitoring DEI on </a:t>
            </a:r>
            <a:r>
              <a:rPr lang="nl-NL" dirty="0" err="1"/>
              <a:t>institutional</a:t>
            </a:r>
            <a:r>
              <a:rPr lang="nl-NL" dirty="0"/>
              <a:t> / team level</a:t>
            </a:r>
          </a:p>
          <a:p>
            <a:pPr marL="0" indent="0">
              <a:buNone/>
            </a:pPr>
            <a:r>
              <a:rPr lang="nl-NL" dirty="0"/>
              <a:t>Monitoring </a:t>
            </a:r>
            <a:r>
              <a:rPr lang="nl-NL" dirty="0" err="1"/>
              <a:t>inclusion</a:t>
            </a:r>
            <a:r>
              <a:rPr lang="nl-NL" dirty="0"/>
              <a:t> </a:t>
            </a:r>
            <a:r>
              <a:rPr lang="nl-NL" dirty="0" err="1"/>
              <a:t>strategies</a:t>
            </a:r>
            <a:r>
              <a:rPr lang="nl-NL" dirty="0"/>
              <a:t> </a:t>
            </a:r>
            <a:r>
              <a:rPr lang="nl-NL" dirty="0" err="1"/>
              <a:t>rather</a:t>
            </a:r>
            <a:r>
              <a:rPr lang="nl-NL" dirty="0"/>
              <a:t> </a:t>
            </a:r>
            <a:r>
              <a:rPr lang="nl-NL" dirty="0" err="1"/>
              <a:t>than</a:t>
            </a:r>
            <a:r>
              <a:rPr lang="nl-NL" dirty="0"/>
              <a:t> diversity </a:t>
            </a:r>
            <a:r>
              <a:rPr lang="nl-NL" dirty="0" err="1"/>
              <a:t>outcomes</a:t>
            </a:r>
            <a:r>
              <a:rPr lang="nl-NL" dirty="0"/>
              <a:t>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BFD76E3-305B-4458-A802-A5FE09774205}"/>
              </a:ext>
            </a:extLst>
          </p:cNvPr>
          <p:cNvSpPr/>
          <p:nvPr/>
        </p:nvSpPr>
        <p:spPr>
          <a:xfrm rot="16200000">
            <a:off x="-3009901" y="2967335"/>
            <a:ext cx="68580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DILEMMA</a:t>
            </a:r>
          </a:p>
        </p:txBody>
      </p:sp>
    </p:spTree>
    <p:extLst>
      <p:ext uri="{BB962C8B-B14F-4D97-AF65-F5344CB8AC3E}">
        <p14:creationId xmlns:p14="http://schemas.microsoft.com/office/powerpoint/2010/main" val="151716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29C02-9108-4068-88BC-944B6316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Organizing</a:t>
            </a:r>
            <a:r>
              <a:rPr lang="nl-NL" dirty="0"/>
              <a:t> diversity </a:t>
            </a:r>
            <a:r>
              <a:rPr lang="nl-NL" dirty="0" err="1"/>
              <a:t>policies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7C27B67-13DB-44EA-9BA9-50061B2A2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Three actors are </a:t>
            </a:r>
            <a:r>
              <a:rPr lang="nl-NL" dirty="0" err="1"/>
              <a:t>needed</a:t>
            </a:r>
            <a:r>
              <a:rPr lang="nl-NL" dirty="0"/>
              <a:t>:</a:t>
            </a:r>
          </a:p>
          <a:p>
            <a:r>
              <a:rPr lang="nl-NL" dirty="0" err="1"/>
              <a:t>Institutional</a:t>
            </a:r>
            <a:r>
              <a:rPr lang="nl-NL" dirty="0"/>
              <a:t> support </a:t>
            </a:r>
            <a:r>
              <a:rPr lang="nl-NL" dirty="0" err="1"/>
              <a:t>by</a:t>
            </a:r>
            <a:r>
              <a:rPr lang="nl-NL" dirty="0"/>
              <a:t> executive board</a:t>
            </a:r>
          </a:p>
          <a:p>
            <a:r>
              <a:rPr lang="nl-NL" dirty="0"/>
              <a:t>Bottom-up </a:t>
            </a:r>
            <a:r>
              <a:rPr lang="nl-NL" dirty="0" err="1"/>
              <a:t>initiatives</a:t>
            </a:r>
            <a:r>
              <a:rPr lang="nl-NL" dirty="0"/>
              <a:t> and </a:t>
            </a:r>
            <a:r>
              <a:rPr lang="nl-NL" dirty="0" err="1"/>
              <a:t>signals</a:t>
            </a:r>
            <a:r>
              <a:rPr lang="nl-NL" dirty="0"/>
              <a:t>, awareness </a:t>
            </a:r>
            <a:r>
              <a:rPr lang="nl-NL" dirty="0" err="1"/>
              <a:t>raising</a:t>
            </a:r>
            <a:endParaRPr lang="nl-NL" dirty="0"/>
          </a:p>
          <a:p>
            <a:r>
              <a:rPr lang="nl-NL" dirty="0"/>
              <a:t>Expertise </a:t>
            </a:r>
            <a:r>
              <a:rPr lang="nl-NL" dirty="0" err="1"/>
              <a:t>collected</a:t>
            </a:r>
            <a:r>
              <a:rPr lang="nl-NL" dirty="0"/>
              <a:t> and shared </a:t>
            </a:r>
            <a:r>
              <a:rPr lang="nl-NL" dirty="0" err="1"/>
              <a:t>by</a:t>
            </a:r>
            <a:r>
              <a:rPr lang="nl-NL" dirty="0"/>
              <a:t> Diversity Office</a:t>
            </a:r>
          </a:p>
        </p:txBody>
      </p:sp>
    </p:spTree>
    <p:extLst>
      <p:ext uri="{BB962C8B-B14F-4D97-AF65-F5344CB8AC3E}">
        <p14:creationId xmlns:p14="http://schemas.microsoft.com/office/powerpoint/2010/main" val="2840680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7E8CA4-2F3E-482A-92B6-52F2F2D22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DO@VU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CAA986D-8DB0-466E-B694-3E209EA96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Chief Diversity </a:t>
            </a:r>
            <a:r>
              <a:rPr lang="nl-NL" dirty="0" err="1"/>
              <a:t>Officer</a:t>
            </a:r>
            <a:r>
              <a:rPr lang="nl-NL" dirty="0"/>
              <a:t> (</a:t>
            </a:r>
            <a:r>
              <a:rPr lang="nl-NL" dirty="0" err="1"/>
              <a:t>what’s</a:t>
            </a:r>
            <a:r>
              <a:rPr lang="nl-NL" dirty="0"/>
              <a:t> in a name)</a:t>
            </a:r>
          </a:p>
          <a:p>
            <a:pPr marL="0" indent="0">
              <a:buNone/>
            </a:pPr>
            <a:r>
              <a:rPr lang="nl-NL" dirty="0"/>
              <a:t>DO </a:t>
            </a:r>
            <a:r>
              <a:rPr lang="nl-NL" dirty="0" err="1"/>
              <a:t>Education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DO Human Resources and Communication</a:t>
            </a:r>
          </a:p>
          <a:p>
            <a:pPr marL="0" indent="0">
              <a:buNone/>
            </a:pPr>
            <a:r>
              <a:rPr lang="nl-NL" dirty="0"/>
              <a:t>DO Campus and Community</a:t>
            </a:r>
          </a:p>
          <a:p>
            <a:pPr marL="0" indent="0">
              <a:buNone/>
            </a:pPr>
            <a:r>
              <a:rPr lang="nl-NL" dirty="0"/>
              <a:t>DO Research</a:t>
            </a:r>
          </a:p>
          <a:p>
            <a:pPr marL="0" indent="0">
              <a:buNone/>
            </a:pPr>
            <a:r>
              <a:rPr lang="nl-NL" dirty="0"/>
              <a:t>Student Diversity </a:t>
            </a:r>
            <a:r>
              <a:rPr lang="nl-NL" dirty="0" err="1"/>
              <a:t>Officers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Decentralized</a:t>
            </a:r>
            <a:r>
              <a:rPr lang="nl-NL" dirty="0"/>
              <a:t> Diversity </a:t>
            </a:r>
            <a:r>
              <a:rPr lang="nl-NL" dirty="0" err="1"/>
              <a:t>Officers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Diversity </a:t>
            </a:r>
            <a:r>
              <a:rPr lang="nl-NL" dirty="0" err="1"/>
              <a:t>networks</a:t>
            </a:r>
            <a:r>
              <a:rPr lang="nl-NL" dirty="0"/>
              <a:t> and </a:t>
            </a:r>
            <a:r>
              <a:rPr lang="nl-NL" dirty="0" err="1"/>
              <a:t>ambassadors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7407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1BCB771-C6C9-4DFF-9DC3-5C58A7088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733"/>
            <a:ext cx="10515600" cy="4077230"/>
          </a:xfrm>
        </p:spPr>
        <p:txBody>
          <a:bodyPr/>
          <a:lstStyle/>
          <a:p>
            <a:pPr marL="0" indent="0" algn="ctr">
              <a:buNone/>
            </a:pPr>
            <a:r>
              <a:rPr lang="nl-NL" dirty="0" err="1"/>
              <a:t>Which</a:t>
            </a:r>
            <a:r>
              <a:rPr lang="nl-NL" dirty="0"/>
              <a:t> </a:t>
            </a:r>
            <a:r>
              <a:rPr lang="nl-NL" dirty="0" err="1"/>
              <a:t>ideas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today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</a:t>
            </a:r>
            <a:r>
              <a:rPr lang="nl-NL" dirty="0" err="1"/>
              <a:t>use</a:t>
            </a:r>
            <a:r>
              <a:rPr lang="nl-NL" dirty="0"/>
              <a:t> in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context?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err="1"/>
              <a:t>Which</a:t>
            </a:r>
            <a:r>
              <a:rPr lang="nl-NL" dirty="0"/>
              <a:t> best </a:t>
            </a:r>
            <a:r>
              <a:rPr lang="nl-NL" dirty="0" err="1"/>
              <a:t>practices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own</a:t>
            </a:r>
            <a:r>
              <a:rPr lang="nl-NL" dirty="0"/>
              <a:t> context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share?</a:t>
            </a:r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we do </a:t>
            </a:r>
            <a:r>
              <a:rPr lang="nl-NL" dirty="0" err="1"/>
              <a:t>together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 DEI?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95789D78-4D3E-4CA9-81C1-7BC4FACCEFC9}"/>
              </a:ext>
            </a:extLst>
          </p:cNvPr>
          <p:cNvSpPr/>
          <p:nvPr/>
        </p:nvSpPr>
        <p:spPr>
          <a:xfrm rot="16200000">
            <a:off x="-3009901" y="2967335"/>
            <a:ext cx="68580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SHARING</a:t>
            </a:r>
          </a:p>
        </p:txBody>
      </p:sp>
    </p:spTree>
    <p:extLst>
      <p:ext uri="{BB962C8B-B14F-4D97-AF65-F5344CB8AC3E}">
        <p14:creationId xmlns:p14="http://schemas.microsoft.com/office/powerpoint/2010/main" val="46088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7470AD-133B-4935-A967-A72508493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890B5EE-DCAC-421A-916A-A9DC7FF9D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3436" cy="6857999"/>
          </a:xfrm>
        </p:spPr>
      </p:pic>
    </p:spTree>
    <p:extLst>
      <p:ext uri="{BB962C8B-B14F-4D97-AF65-F5344CB8AC3E}">
        <p14:creationId xmlns:p14="http://schemas.microsoft.com/office/powerpoint/2010/main" val="404496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2823359-244E-49C7-A455-70FDE141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diversity </a:t>
            </a:r>
            <a:r>
              <a:rPr lang="nl-NL" dirty="0" err="1"/>
              <a:t>policies</a:t>
            </a:r>
            <a:r>
              <a:rPr lang="nl-NL" dirty="0"/>
              <a:t>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C6B88DB-5A0D-4439-A87B-3F07DAF6B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Think</a:t>
            </a:r>
            <a:r>
              <a:rPr lang="nl-NL" dirty="0"/>
              <a:t> of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reasons</a:t>
            </a:r>
            <a:r>
              <a:rPr lang="nl-NL" dirty="0"/>
              <a:t> </a:t>
            </a:r>
            <a:r>
              <a:rPr lang="nl-NL" dirty="0" err="1"/>
              <a:t>why</a:t>
            </a:r>
            <a:r>
              <a:rPr lang="nl-NL" dirty="0"/>
              <a:t> diversity </a:t>
            </a:r>
            <a:r>
              <a:rPr lang="nl-NL" dirty="0" err="1"/>
              <a:t>policies</a:t>
            </a:r>
            <a:r>
              <a:rPr lang="nl-NL" dirty="0"/>
              <a:t> are important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institution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Then</a:t>
            </a:r>
            <a:r>
              <a:rPr lang="nl-NL" dirty="0"/>
              <a:t> </a:t>
            </a:r>
            <a:r>
              <a:rPr lang="nl-NL" dirty="0" err="1"/>
              <a:t>think</a:t>
            </a:r>
            <a:r>
              <a:rPr lang="nl-NL" dirty="0"/>
              <a:t> of </a:t>
            </a:r>
            <a:r>
              <a:rPr lang="nl-NL" dirty="0" err="1"/>
              <a:t>one</a:t>
            </a:r>
            <a:r>
              <a:rPr lang="nl-NL" dirty="0"/>
              <a:t> strong argument </a:t>
            </a:r>
            <a:r>
              <a:rPr lang="nl-NL" dirty="0" err="1"/>
              <a:t>against</a:t>
            </a:r>
            <a:r>
              <a:rPr lang="nl-NL" dirty="0"/>
              <a:t> these </a:t>
            </a:r>
            <a:r>
              <a:rPr lang="nl-NL" dirty="0" err="1"/>
              <a:t>two</a:t>
            </a:r>
            <a:r>
              <a:rPr lang="nl-NL" dirty="0"/>
              <a:t> </a:t>
            </a:r>
            <a:r>
              <a:rPr lang="nl-NL" dirty="0" err="1"/>
              <a:t>reasons</a:t>
            </a: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3D6A3ECB-31A6-4CDB-BE18-7F7DADFF54B0}"/>
              </a:ext>
            </a:extLst>
          </p:cNvPr>
          <p:cNvSpPr/>
          <p:nvPr/>
        </p:nvSpPr>
        <p:spPr>
          <a:xfrm rot="16200000">
            <a:off x="-3009901" y="2967335"/>
            <a:ext cx="68580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SHARING</a:t>
            </a:r>
          </a:p>
        </p:txBody>
      </p:sp>
    </p:spTree>
    <p:extLst>
      <p:ext uri="{BB962C8B-B14F-4D97-AF65-F5344CB8AC3E}">
        <p14:creationId xmlns:p14="http://schemas.microsoft.com/office/powerpoint/2010/main" val="116108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1909CF-0D3E-4817-A5E2-E152738B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Why</a:t>
            </a:r>
            <a:r>
              <a:rPr lang="nl-NL" dirty="0"/>
              <a:t> diversity </a:t>
            </a:r>
            <a:r>
              <a:rPr lang="nl-NL" dirty="0" err="1"/>
              <a:t>policies</a:t>
            </a:r>
            <a:r>
              <a:rPr lang="nl-NL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D33772-3173-428E-9E2E-85E6C49B7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461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dirty="0"/>
              <a:t>We </a:t>
            </a:r>
            <a:r>
              <a:rPr lang="nl-NL" dirty="0" err="1"/>
              <a:t>don’t</a:t>
            </a:r>
            <a:r>
              <a:rPr lang="nl-NL" dirty="0"/>
              <a:t> want </a:t>
            </a:r>
            <a:r>
              <a:rPr lang="nl-NL" dirty="0" err="1"/>
              <a:t>to</a:t>
            </a:r>
            <a:r>
              <a:rPr lang="nl-NL" dirty="0"/>
              <a:t> miss out on talent</a:t>
            </a:r>
          </a:p>
          <a:p>
            <a:pPr lvl="1"/>
            <a:r>
              <a:rPr lang="nl-NL" dirty="0"/>
              <a:t>We </a:t>
            </a:r>
            <a:r>
              <a:rPr lang="nl-NL" dirty="0" err="1"/>
              <a:t>aim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broader</a:t>
            </a:r>
            <a:r>
              <a:rPr lang="nl-NL" dirty="0"/>
              <a:t> </a:t>
            </a:r>
            <a:r>
              <a:rPr lang="nl-NL" dirty="0" err="1"/>
              <a:t>academic</a:t>
            </a:r>
            <a:r>
              <a:rPr lang="nl-NL" dirty="0"/>
              <a:t> </a:t>
            </a:r>
            <a:r>
              <a:rPr lang="nl-NL" dirty="0" err="1"/>
              <a:t>quality</a:t>
            </a:r>
            <a:endParaRPr lang="nl-NL" dirty="0"/>
          </a:p>
          <a:p>
            <a:pPr lvl="1"/>
            <a:r>
              <a:rPr lang="nl-NL" dirty="0"/>
              <a:t>We </a:t>
            </a:r>
            <a:r>
              <a:rPr lang="nl-NL" dirty="0" err="1"/>
              <a:t>aim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maximum impact on society</a:t>
            </a:r>
          </a:p>
          <a:p>
            <a:pPr marL="0" indent="0">
              <a:buNone/>
            </a:pPr>
            <a:r>
              <a:rPr lang="nl-NL" dirty="0"/>
              <a:t>We want </a:t>
            </a:r>
            <a:r>
              <a:rPr lang="nl-NL" dirty="0" err="1"/>
              <a:t>to</a:t>
            </a:r>
            <a:r>
              <a:rPr lang="nl-NL" dirty="0"/>
              <a:t> make </a:t>
            </a:r>
            <a:r>
              <a:rPr lang="nl-NL" dirty="0" err="1"/>
              <a:t>differences</a:t>
            </a:r>
            <a:r>
              <a:rPr lang="nl-NL" dirty="0"/>
              <a:t> </a:t>
            </a:r>
            <a:r>
              <a:rPr lang="nl-NL" dirty="0" err="1"/>
              <a:t>fruitful</a:t>
            </a:r>
            <a:endParaRPr lang="nl-NL" dirty="0"/>
          </a:p>
          <a:p>
            <a:pPr lvl="1"/>
            <a:r>
              <a:rPr lang="nl-NL" dirty="0" err="1"/>
              <a:t>Inclusion</a:t>
            </a:r>
            <a:r>
              <a:rPr lang="nl-NL" dirty="0"/>
              <a:t> is more </a:t>
            </a:r>
            <a:r>
              <a:rPr lang="nl-NL" dirty="0" err="1"/>
              <a:t>than</a:t>
            </a:r>
            <a:r>
              <a:rPr lang="nl-NL" dirty="0"/>
              <a:t> </a:t>
            </a:r>
            <a:r>
              <a:rPr lang="nl-NL" dirty="0" err="1"/>
              <a:t>tolerance</a:t>
            </a:r>
            <a:r>
              <a:rPr lang="nl-NL" dirty="0"/>
              <a:t> or </a:t>
            </a:r>
            <a:r>
              <a:rPr lang="nl-NL" dirty="0" err="1"/>
              <a:t>ships</a:t>
            </a:r>
            <a:r>
              <a:rPr lang="nl-NL" dirty="0"/>
              <a:t> passing </a:t>
            </a:r>
            <a:r>
              <a:rPr lang="nl-NL" dirty="0" err="1"/>
              <a:t>by</a:t>
            </a:r>
            <a:r>
              <a:rPr lang="nl-NL" dirty="0"/>
              <a:t> in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night</a:t>
            </a:r>
            <a:endParaRPr lang="nl-NL" dirty="0"/>
          </a:p>
          <a:p>
            <a:pPr lvl="1"/>
            <a:r>
              <a:rPr lang="nl-NL" dirty="0" err="1"/>
              <a:t>Dialogue</a:t>
            </a:r>
            <a:r>
              <a:rPr lang="nl-NL" dirty="0"/>
              <a:t> </a:t>
            </a:r>
            <a:r>
              <a:rPr lang="nl-NL" dirty="0" err="1"/>
              <a:t>between</a:t>
            </a:r>
            <a:r>
              <a:rPr lang="nl-NL" dirty="0"/>
              <a:t> </a:t>
            </a:r>
            <a:r>
              <a:rPr lang="nl-NL" dirty="0" err="1"/>
              <a:t>perspectives</a:t>
            </a:r>
            <a:r>
              <a:rPr lang="nl-NL" dirty="0"/>
              <a:t> </a:t>
            </a:r>
            <a:r>
              <a:rPr lang="nl-NL" dirty="0" err="1"/>
              <a:t>facilitates</a:t>
            </a:r>
            <a:r>
              <a:rPr lang="nl-NL" dirty="0"/>
              <a:t> </a:t>
            </a:r>
            <a:r>
              <a:rPr lang="nl-NL" dirty="0" err="1"/>
              <a:t>learning</a:t>
            </a:r>
            <a:r>
              <a:rPr lang="nl-NL" dirty="0"/>
              <a:t> and </a:t>
            </a:r>
            <a:r>
              <a:rPr lang="nl-NL" dirty="0" err="1"/>
              <a:t>innovation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We 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cope</a:t>
            </a:r>
            <a:r>
              <a:rPr lang="nl-NL" dirty="0"/>
              <a:t>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risks</a:t>
            </a:r>
            <a:r>
              <a:rPr lang="nl-NL" dirty="0"/>
              <a:t> of conflict</a:t>
            </a:r>
          </a:p>
          <a:p>
            <a:pPr lvl="1"/>
            <a:r>
              <a:rPr lang="nl-NL" dirty="0"/>
              <a:t>Strong </a:t>
            </a:r>
            <a:r>
              <a:rPr lang="nl-NL" dirty="0" err="1"/>
              <a:t>identities</a:t>
            </a:r>
            <a:r>
              <a:rPr lang="nl-NL" dirty="0"/>
              <a:t> </a:t>
            </a:r>
            <a:r>
              <a:rPr lang="nl-NL" dirty="0" err="1"/>
              <a:t>clas</a:t>
            </a:r>
            <a:r>
              <a:rPr lang="nl-NL" dirty="0"/>
              <a:t> </a:t>
            </a:r>
            <a:r>
              <a:rPr lang="nl-NL" dirty="0" err="1"/>
              <a:t>easily</a:t>
            </a:r>
            <a:endParaRPr lang="nl-NL" dirty="0"/>
          </a:p>
          <a:p>
            <a:pPr lvl="1"/>
            <a:r>
              <a:rPr lang="nl-NL" dirty="0" err="1"/>
              <a:t>Polarised</a:t>
            </a:r>
            <a:r>
              <a:rPr lang="nl-NL" dirty="0"/>
              <a:t> </a:t>
            </a:r>
            <a:r>
              <a:rPr lang="nl-NL" dirty="0" err="1"/>
              <a:t>societies</a:t>
            </a:r>
            <a:r>
              <a:rPr lang="nl-NL" dirty="0"/>
              <a:t> </a:t>
            </a:r>
            <a:r>
              <a:rPr lang="nl-NL" dirty="0" err="1"/>
              <a:t>need</a:t>
            </a:r>
            <a:r>
              <a:rPr lang="nl-NL" dirty="0"/>
              <a:t> </a:t>
            </a:r>
            <a:r>
              <a:rPr lang="nl-NL" dirty="0" err="1"/>
              <a:t>better</a:t>
            </a:r>
            <a:r>
              <a:rPr lang="nl-NL" dirty="0"/>
              <a:t> </a:t>
            </a:r>
            <a:r>
              <a:rPr lang="nl-NL" dirty="0" err="1"/>
              <a:t>communication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We 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reflect</a:t>
            </a:r>
            <a:r>
              <a:rPr lang="nl-NL" dirty="0"/>
              <a:t> more </a:t>
            </a:r>
            <a:r>
              <a:rPr lang="nl-NL" dirty="0" err="1"/>
              <a:t>critically</a:t>
            </a:r>
            <a:r>
              <a:rPr lang="nl-NL" dirty="0"/>
              <a:t> on </a:t>
            </a:r>
            <a:r>
              <a:rPr lang="nl-NL" dirty="0" err="1"/>
              <a:t>ourselves</a:t>
            </a:r>
            <a:endParaRPr lang="nl-NL" dirty="0"/>
          </a:p>
          <a:p>
            <a:pPr lvl="1"/>
            <a:r>
              <a:rPr lang="nl-NL" dirty="0" err="1"/>
              <a:t>Increased</a:t>
            </a:r>
            <a:r>
              <a:rPr lang="nl-NL" dirty="0"/>
              <a:t> diversity </a:t>
            </a:r>
            <a:r>
              <a:rPr lang="nl-NL" dirty="0" err="1"/>
              <a:t>challenges</a:t>
            </a:r>
            <a:r>
              <a:rPr lang="nl-NL" dirty="0"/>
              <a:t> </a:t>
            </a:r>
            <a:r>
              <a:rPr lang="nl-NL" dirty="0" err="1"/>
              <a:t>vested</a:t>
            </a:r>
            <a:r>
              <a:rPr lang="nl-NL" dirty="0"/>
              <a:t> </a:t>
            </a:r>
            <a:r>
              <a:rPr lang="nl-NL" dirty="0" err="1"/>
              <a:t>interests</a:t>
            </a:r>
            <a:r>
              <a:rPr lang="nl-NL" dirty="0"/>
              <a:t> and </a:t>
            </a:r>
            <a:r>
              <a:rPr lang="nl-NL" dirty="0" err="1"/>
              <a:t>assumptions</a:t>
            </a:r>
            <a:endParaRPr lang="nl-NL" dirty="0"/>
          </a:p>
          <a:p>
            <a:pPr lvl="1"/>
            <a:r>
              <a:rPr lang="nl-NL" dirty="0" err="1"/>
              <a:t>Institutional</a:t>
            </a:r>
            <a:r>
              <a:rPr lang="nl-NL" dirty="0"/>
              <a:t> </a:t>
            </a:r>
            <a:r>
              <a:rPr lang="nl-NL" dirty="0" err="1"/>
              <a:t>structures</a:t>
            </a:r>
            <a:r>
              <a:rPr lang="nl-NL" dirty="0"/>
              <a:t> are </a:t>
            </a:r>
            <a:r>
              <a:rPr lang="nl-NL" dirty="0" err="1"/>
              <a:t>fraught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injustices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3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87562-5DD4-4F41-9101-54859DFED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Policy </a:t>
            </a:r>
            <a:r>
              <a:rPr lang="nl-NL" dirty="0" err="1"/>
              <a:t>dimensions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50DA2B-FE46-4AF3-B579-1C7CD3AFB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Representation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Eq</a:t>
            </a:r>
            <a:r>
              <a:rPr lang="nl-NL" dirty="0"/>
              <a:t>(al)</a:t>
            </a:r>
            <a:r>
              <a:rPr lang="nl-NL" dirty="0" err="1"/>
              <a:t>ity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Ideology</a:t>
            </a:r>
            <a:endParaRPr lang="nl-NL" dirty="0"/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895345D0-2660-4BB7-8CC8-38B025C14A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3124601"/>
              </p:ext>
            </p:extLst>
          </p:nvPr>
        </p:nvGraphicFramePr>
        <p:xfrm>
          <a:off x="3829051" y="1027906"/>
          <a:ext cx="7751252" cy="5684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5468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4E9110-27DD-4418-A153-C31CC618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Policy </a:t>
            </a:r>
            <a:r>
              <a:rPr lang="nl-NL" dirty="0" err="1"/>
              <a:t>dimensions</a:t>
            </a:r>
            <a:r>
              <a:rPr lang="nl-NL" dirty="0"/>
              <a:t>: </a:t>
            </a:r>
            <a:r>
              <a:rPr lang="nl-NL" dirty="0" err="1"/>
              <a:t>Representation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0C166C-C4AD-4453-821B-EB66095251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Visibility</a:t>
            </a:r>
            <a:r>
              <a:rPr lang="nl-NL" dirty="0"/>
              <a:t> </a:t>
            </a:r>
          </a:p>
          <a:p>
            <a:pPr lvl="1"/>
            <a:r>
              <a:rPr lang="nl-NL" dirty="0" err="1"/>
              <a:t>Role</a:t>
            </a:r>
            <a:r>
              <a:rPr lang="nl-NL" dirty="0"/>
              <a:t> </a:t>
            </a:r>
            <a:r>
              <a:rPr lang="nl-NL" dirty="0" err="1"/>
              <a:t>models</a:t>
            </a:r>
            <a:r>
              <a:rPr lang="nl-NL" dirty="0"/>
              <a:t> on </a:t>
            </a:r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positions</a:t>
            </a:r>
            <a:endParaRPr lang="nl-NL" dirty="0"/>
          </a:p>
          <a:p>
            <a:pPr lvl="1"/>
            <a:r>
              <a:rPr lang="nl-NL" dirty="0" err="1"/>
              <a:t>Checking</a:t>
            </a:r>
            <a:r>
              <a:rPr lang="nl-NL" dirty="0"/>
              <a:t> </a:t>
            </a:r>
            <a:r>
              <a:rPr lang="nl-NL" dirty="0" err="1"/>
              <a:t>representations</a:t>
            </a:r>
            <a:r>
              <a:rPr lang="nl-NL" dirty="0"/>
              <a:t> in </a:t>
            </a:r>
            <a:r>
              <a:rPr lang="nl-NL" dirty="0" err="1"/>
              <a:t>communication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Voice</a:t>
            </a:r>
          </a:p>
          <a:p>
            <a:pPr lvl="1"/>
            <a:r>
              <a:rPr lang="nl-NL" dirty="0" err="1"/>
              <a:t>Nothing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us</a:t>
            </a:r>
            <a:r>
              <a:rPr lang="nl-NL" dirty="0"/>
              <a:t> – without </a:t>
            </a:r>
            <a:r>
              <a:rPr lang="nl-NL" dirty="0" err="1"/>
              <a:t>us</a:t>
            </a:r>
            <a:endParaRPr lang="nl-NL" dirty="0"/>
          </a:p>
          <a:p>
            <a:pPr lvl="1"/>
            <a:r>
              <a:rPr lang="nl-NL" dirty="0" err="1"/>
              <a:t>Breaking</a:t>
            </a:r>
            <a:r>
              <a:rPr lang="nl-NL" dirty="0"/>
              <a:t> </a:t>
            </a:r>
            <a:r>
              <a:rPr lang="nl-NL" dirty="0" err="1"/>
              <a:t>paternalist</a:t>
            </a:r>
            <a:r>
              <a:rPr lang="nl-NL" dirty="0"/>
              <a:t> </a:t>
            </a:r>
            <a:r>
              <a:rPr lang="nl-NL" dirty="0" err="1"/>
              <a:t>patterns</a:t>
            </a:r>
            <a:endParaRPr lang="nl-NL" dirty="0"/>
          </a:p>
          <a:p>
            <a:pPr lvl="1"/>
            <a:r>
              <a:rPr lang="nl-NL" dirty="0" err="1"/>
              <a:t>Facilitate</a:t>
            </a:r>
            <a:r>
              <a:rPr lang="nl-NL" dirty="0"/>
              <a:t> diversity </a:t>
            </a:r>
            <a:r>
              <a:rPr lang="nl-NL" dirty="0" err="1"/>
              <a:t>networks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specific</a:t>
            </a:r>
            <a:r>
              <a:rPr lang="nl-NL" dirty="0"/>
              <a:t> </a:t>
            </a:r>
            <a:r>
              <a:rPr lang="nl-NL" dirty="0" err="1"/>
              <a:t>groups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A5CD42-17A1-4172-8264-144CFA436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26"/>
          <a:stretch/>
        </p:blipFill>
        <p:spPr>
          <a:xfrm>
            <a:off x="442448" y="4936834"/>
            <a:ext cx="1727037" cy="155604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3C03B4A-5501-4B51-93C4-544544AD44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 b="2265"/>
          <a:stretch/>
        </p:blipFill>
        <p:spPr>
          <a:xfrm>
            <a:off x="9700447" y="1690688"/>
            <a:ext cx="2049105" cy="272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30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2A3DF-C74C-4CFB-B718-32F2FB3FD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Policy </a:t>
            </a:r>
            <a:r>
              <a:rPr lang="nl-NL" dirty="0" err="1"/>
              <a:t>dimensions</a:t>
            </a:r>
            <a:r>
              <a:rPr lang="nl-NL" dirty="0"/>
              <a:t>: </a:t>
            </a:r>
            <a:r>
              <a:rPr lang="nl-NL" dirty="0" err="1"/>
              <a:t>Equ</a:t>
            </a:r>
            <a:r>
              <a:rPr lang="nl-NL" dirty="0"/>
              <a:t>(al)</a:t>
            </a:r>
            <a:r>
              <a:rPr lang="nl-NL" dirty="0" err="1"/>
              <a:t>ity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B1D56E-92B4-421D-AA82-0FC95ED02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Gender </a:t>
            </a:r>
            <a:r>
              <a:rPr lang="nl-NL" dirty="0" err="1"/>
              <a:t>inclusive</a:t>
            </a:r>
            <a:r>
              <a:rPr lang="nl-NL" dirty="0"/>
              <a:t> restrooms</a:t>
            </a:r>
          </a:p>
          <a:p>
            <a:r>
              <a:rPr lang="nl-NL" dirty="0"/>
              <a:t>First </a:t>
            </a:r>
            <a:r>
              <a:rPr lang="nl-NL" dirty="0" err="1"/>
              <a:t>generation</a:t>
            </a:r>
            <a:r>
              <a:rPr lang="nl-NL" dirty="0"/>
              <a:t> </a:t>
            </a:r>
            <a:r>
              <a:rPr lang="nl-NL" dirty="0" err="1"/>
              <a:t>students</a:t>
            </a:r>
            <a:endParaRPr lang="nl-NL" dirty="0"/>
          </a:p>
          <a:p>
            <a:r>
              <a:rPr lang="nl-NL" dirty="0"/>
              <a:t>Language </a:t>
            </a:r>
            <a:r>
              <a:rPr lang="nl-NL" dirty="0" err="1"/>
              <a:t>policies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international</a:t>
            </a:r>
            <a:r>
              <a:rPr lang="nl-NL" dirty="0"/>
              <a:t> </a:t>
            </a:r>
            <a:r>
              <a:rPr lang="nl-NL" dirty="0" err="1"/>
              <a:t>students</a:t>
            </a:r>
            <a:endParaRPr lang="nl-NL" dirty="0"/>
          </a:p>
          <a:p>
            <a:r>
              <a:rPr lang="nl-NL" dirty="0"/>
              <a:t>Learning / </a:t>
            </a:r>
            <a:r>
              <a:rPr lang="nl-NL" dirty="0" err="1"/>
              <a:t>working</a:t>
            </a:r>
            <a:r>
              <a:rPr lang="nl-NL" dirty="0"/>
              <a:t> environment accounting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neurodiversity</a:t>
            </a:r>
            <a:endParaRPr lang="nl-NL" dirty="0"/>
          </a:p>
          <a:p>
            <a:r>
              <a:rPr lang="nl-NL" dirty="0"/>
              <a:t>Gender </a:t>
            </a:r>
            <a:r>
              <a:rPr lang="nl-NL" dirty="0" err="1"/>
              <a:t>pay</a:t>
            </a:r>
            <a:r>
              <a:rPr lang="nl-NL" dirty="0"/>
              <a:t> gap</a:t>
            </a:r>
          </a:p>
          <a:p>
            <a:r>
              <a:rPr lang="nl-NL" dirty="0" err="1"/>
              <a:t>Career</a:t>
            </a:r>
            <a:r>
              <a:rPr lang="nl-NL" dirty="0"/>
              <a:t> programs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dirty="0" err="1"/>
              <a:t>disadadvantaged</a:t>
            </a:r>
            <a:r>
              <a:rPr lang="nl-NL" dirty="0"/>
              <a:t> </a:t>
            </a:r>
            <a:r>
              <a:rPr lang="nl-NL" dirty="0" err="1"/>
              <a:t>scholars</a:t>
            </a:r>
            <a:endParaRPr lang="nl-NL" dirty="0"/>
          </a:p>
          <a:p>
            <a:endParaRPr lang="nl-NL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3DFC061F-ED2F-402F-A086-076361AAEDE7}"/>
              </a:ext>
            </a:extLst>
          </p:cNvPr>
          <p:cNvGrpSpPr/>
          <p:nvPr/>
        </p:nvGrpSpPr>
        <p:grpSpPr>
          <a:xfrm>
            <a:off x="7287939" y="3429000"/>
            <a:ext cx="4514595" cy="3182143"/>
            <a:chOff x="3327077" y="3675857"/>
            <a:chExt cx="4514595" cy="3182143"/>
          </a:xfrm>
        </p:grpSpPr>
        <p:pic>
          <p:nvPicPr>
            <p:cNvPr id="6" name="Afbeelding 5">
              <a:extLst>
                <a:ext uri="{FF2B5EF4-FFF2-40B4-BE49-F238E27FC236}">
                  <a16:creationId xmlns:a16="http://schemas.microsoft.com/office/drawing/2014/main" id="{ACDCCCC5-C6D6-491E-AD69-91EB607D62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077" y="5623323"/>
              <a:ext cx="3096492" cy="1234677"/>
            </a:xfrm>
            <a:prstGeom prst="rect">
              <a:avLst/>
            </a:prstGeom>
          </p:spPr>
        </p:pic>
        <p:pic>
          <p:nvPicPr>
            <p:cNvPr id="7" name="Afbeelding 6">
              <a:extLst>
                <a:ext uri="{FF2B5EF4-FFF2-40B4-BE49-F238E27FC236}">
                  <a16:creationId xmlns:a16="http://schemas.microsoft.com/office/drawing/2014/main" id="{0CDAF127-6A7A-48E9-95AA-8B02CB5466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89" r="22766"/>
            <a:stretch/>
          </p:blipFill>
          <p:spPr>
            <a:xfrm>
              <a:off x="6738282" y="3675857"/>
              <a:ext cx="1103390" cy="1344320"/>
            </a:xfrm>
            <a:prstGeom prst="rect">
              <a:avLst/>
            </a:prstGeom>
          </p:spPr>
        </p:pic>
      </p:grpSp>
      <p:pic>
        <p:nvPicPr>
          <p:cNvPr id="8" name="Afbeelding 7">
            <a:extLst>
              <a:ext uri="{FF2B5EF4-FFF2-40B4-BE49-F238E27FC236}">
                <a16:creationId xmlns:a16="http://schemas.microsoft.com/office/drawing/2014/main" id="{4554B33F-3FD7-40DF-8B94-D6AAFFC25B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5285580"/>
            <a:ext cx="1984980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87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A0252-CEF1-4A75-8F44-50303A1E4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Policy </a:t>
            </a:r>
            <a:r>
              <a:rPr lang="nl-NL" dirty="0" err="1"/>
              <a:t>dimensions</a:t>
            </a:r>
            <a:r>
              <a:rPr lang="nl-NL" dirty="0"/>
              <a:t>: </a:t>
            </a:r>
            <a:r>
              <a:rPr lang="nl-NL" dirty="0" err="1"/>
              <a:t>ideology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E66A8-2E00-4222-987F-AA7991171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err="1"/>
              <a:t>Facilitate</a:t>
            </a:r>
            <a:r>
              <a:rPr lang="nl-NL" dirty="0"/>
              <a:t> </a:t>
            </a:r>
            <a:r>
              <a:rPr lang="nl-NL" dirty="0" err="1"/>
              <a:t>critical</a:t>
            </a:r>
            <a:r>
              <a:rPr lang="nl-NL" dirty="0"/>
              <a:t> </a:t>
            </a:r>
            <a:r>
              <a:rPr lang="nl-NL" dirty="0" err="1"/>
              <a:t>dialogues</a:t>
            </a:r>
            <a:r>
              <a:rPr lang="nl-NL" dirty="0"/>
              <a:t>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underlying</a:t>
            </a:r>
            <a:r>
              <a:rPr lang="nl-NL" dirty="0"/>
              <a:t> culture: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Black </a:t>
            </a:r>
            <a:r>
              <a:rPr lang="nl-NL" dirty="0" err="1"/>
              <a:t>Lives</a:t>
            </a:r>
            <a:r>
              <a:rPr lang="nl-NL" dirty="0"/>
              <a:t> Matter</a:t>
            </a:r>
          </a:p>
          <a:p>
            <a:r>
              <a:rPr lang="nl-NL" dirty="0" err="1"/>
              <a:t>Decolonisation</a:t>
            </a:r>
            <a:endParaRPr lang="nl-NL" dirty="0"/>
          </a:p>
          <a:p>
            <a:r>
              <a:rPr lang="nl-NL" dirty="0"/>
              <a:t>East </a:t>
            </a:r>
            <a:r>
              <a:rPr lang="nl-NL" dirty="0" err="1"/>
              <a:t>meets</a:t>
            </a:r>
            <a:r>
              <a:rPr lang="nl-NL" dirty="0"/>
              <a:t> West</a:t>
            </a:r>
          </a:p>
          <a:p>
            <a:r>
              <a:rPr lang="nl-NL" dirty="0" err="1"/>
              <a:t>Academic</a:t>
            </a:r>
            <a:r>
              <a:rPr lang="nl-NL" dirty="0"/>
              <a:t> </a:t>
            </a:r>
            <a:r>
              <a:rPr lang="nl-NL" dirty="0" err="1"/>
              <a:t>publishing</a:t>
            </a:r>
            <a:r>
              <a:rPr lang="nl-NL" dirty="0"/>
              <a:t> and </a:t>
            </a:r>
            <a:r>
              <a:rPr lang="nl-NL" dirty="0" err="1"/>
              <a:t>epistemological</a:t>
            </a:r>
            <a:r>
              <a:rPr lang="nl-NL" dirty="0"/>
              <a:t> </a:t>
            </a:r>
            <a:r>
              <a:rPr lang="nl-NL" dirty="0" err="1"/>
              <a:t>imperialism</a:t>
            </a:r>
            <a:endParaRPr lang="nl-NL" dirty="0"/>
          </a:p>
          <a:p>
            <a:r>
              <a:rPr lang="nl-NL" dirty="0"/>
              <a:t>Me Too and male </a:t>
            </a:r>
            <a:r>
              <a:rPr lang="nl-NL" dirty="0" err="1"/>
              <a:t>dominance</a:t>
            </a:r>
            <a:endParaRPr lang="nl-NL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621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7583AF-8BCB-41D1-A28A-F3846D999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7306734" cy="4351338"/>
          </a:xfrm>
        </p:spPr>
        <p:txBody>
          <a:bodyPr/>
          <a:lstStyle/>
          <a:p>
            <a:pPr marL="0" indent="0">
              <a:buNone/>
            </a:pPr>
            <a:r>
              <a:rPr lang="nl-NL" dirty="0"/>
              <a:t>How does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university</a:t>
            </a:r>
            <a:r>
              <a:rPr lang="nl-NL" dirty="0"/>
              <a:t> / </a:t>
            </a:r>
            <a:r>
              <a:rPr lang="nl-NL" dirty="0" err="1"/>
              <a:t>department</a:t>
            </a:r>
            <a:r>
              <a:rPr lang="nl-NL" dirty="0"/>
              <a:t> score on </a:t>
            </a:r>
            <a:r>
              <a:rPr lang="nl-NL" dirty="0" err="1"/>
              <a:t>Representation</a:t>
            </a:r>
            <a:r>
              <a:rPr lang="nl-NL" dirty="0"/>
              <a:t>, </a:t>
            </a:r>
            <a:r>
              <a:rPr lang="nl-NL" dirty="0" err="1"/>
              <a:t>Equ</a:t>
            </a:r>
            <a:r>
              <a:rPr lang="nl-NL" dirty="0"/>
              <a:t>(al)</a:t>
            </a:r>
            <a:r>
              <a:rPr lang="nl-NL" dirty="0" err="1"/>
              <a:t>ity</a:t>
            </a:r>
            <a:r>
              <a:rPr lang="nl-NL" dirty="0"/>
              <a:t>, and </a:t>
            </a:r>
            <a:r>
              <a:rPr lang="nl-NL" dirty="0" err="1"/>
              <a:t>Ideology</a:t>
            </a:r>
            <a:r>
              <a:rPr lang="nl-NL" dirty="0"/>
              <a:t>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err="1"/>
              <a:t>What</a:t>
            </a:r>
            <a:r>
              <a:rPr lang="nl-NL" dirty="0"/>
              <a:t>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you</a:t>
            </a:r>
            <a:r>
              <a:rPr lang="nl-NL" dirty="0"/>
              <a:t> do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improve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balance</a:t>
            </a:r>
            <a:r>
              <a:rPr lang="nl-NL" dirty="0"/>
              <a:t>?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7734BC73-ECA9-47C8-A073-4371B0A5698F}"/>
              </a:ext>
            </a:extLst>
          </p:cNvPr>
          <p:cNvSpPr/>
          <p:nvPr/>
        </p:nvSpPr>
        <p:spPr>
          <a:xfrm rot="16200000">
            <a:off x="-3009901" y="2967335"/>
            <a:ext cx="685800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nl-NL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SHARING</a:t>
            </a:r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5D0FCC63-9A32-4A95-B5A5-23378135DE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022546"/>
              </p:ext>
            </p:extLst>
          </p:nvPr>
        </p:nvGraphicFramePr>
        <p:xfrm>
          <a:off x="6858000" y="1591461"/>
          <a:ext cx="5583785" cy="415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25406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522FE4-FDD5-46DF-9E3D-1DEA13670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Dimensions</a:t>
            </a:r>
            <a:r>
              <a:rPr lang="nl-NL" dirty="0"/>
              <a:t> of diversity: target </a:t>
            </a:r>
            <a:r>
              <a:rPr lang="nl-NL" dirty="0" err="1"/>
              <a:t>areas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E8D8D1-87C1-44F8-9237-873B8DD45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Gender</a:t>
            </a:r>
          </a:p>
          <a:p>
            <a:pPr lvl="1"/>
            <a:r>
              <a:rPr lang="nl-NL" dirty="0"/>
              <a:t>Male / </a:t>
            </a:r>
            <a:r>
              <a:rPr lang="nl-NL" dirty="0" err="1"/>
              <a:t>female</a:t>
            </a:r>
            <a:r>
              <a:rPr lang="nl-NL" dirty="0"/>
              <a:t> ratio </a:t>
            </a:r>
            <a:r>
              <a:rPr lang="nl-NL" dirty="0" err="1"/>
              <a:t>for</a:t>
            </a:r>
            <a:r>
              <a:rPr lang="nl-NL" dirty="0"/>
              <a:t> different </a:t>
            </a:r>
            <a:r>
              <a:rPr lang="nl-NL" dirty="0" err="1"/>
              <a:t>staff</a:t>
            </a:r>
            <a:r>
              <a:rPr lang="nl-NL" dirty="0"/>
              <a:t> levels</a:t>
            </a:r>
          </a:p>
          <a:p>
            <a:pPr lvl="1"/>
            <a:r>
              <a:rPr lang="nl-NL" dirty="0" err="1"/>
              <a:t>Equality</a:t>
            </a:r>
            <a:r>
              <a:rPr lang="nl-NL" dirty="0"/>
              <a:t> in </a:t>
            </a:r>
            <a:r>
              <a:rPr lang="nl-NL" dirty="0" err="1"/>
              <a:t>payment</a:t>
            </a:r>
            <a:r>
              <a:rPr lang="nl-NL" dirty="0"/>
              <a:t>, </a:t>
            </a:r>
            <a:r>
              <a:rPr lang="nl-NL" dirty="0" err="1"/>
              <a:t>positions</a:t>
            </a:r>
            <a:r>
              <a:rPr lang="nl-NL" dirty="0"/>
              <a:t>, </a:t>
            </a:r>
            <a:r>
              <a:rPr lang="nl-NL" dirty="0" err="1"/>
              <a:t>facilities</a:t>
            </a:r>
            <a:endParaRPr lang="nl-NL" dirty="0"/>
          </a:p>
          <a:p>
            <a:pPr lvl="1"/>
            <a:r>
              <a:rPr lang="nl-NL" dirty="0" err="1"/>
              <a:t>Effects</a:t>
            </a:r>
            <a:r>
              <a:rPr lang="nl-NL" dirty="0"/>
              <a:t> of </a:t>
            </a:r>
            <a:r>
              <a:rPr lang="nl-NL" dirty="0" err="1"/>
              <a:t>social</a:t>
            </a:r>
            <a:r>
              <a:rPr lang="nl-NL" dirty="0"/>
              <a:t> and </a:t>
            </a:r>
            <a:r>
              <a:rPr lang="nl-NL" dirty="0" err="1"/>
              <a:t>cultural</a:t>
            </a:r>
            <a:r>
              <a:rPr lang="nl-NL" dirty="0"/>
              <a:t> factors on </a:t>
            </a:r>
            <a:r>
              <a:rPr lang="nl-NL" dirty="0" err="1"/>
              <a:t>career</a:t>
            </a:r>
            <a:r>
              <a:rPr lang="nl-NL" dirty="0"/>
              <a:t> </a:t>
            </a:r>
            <a:r>
              <a:rPr lang="nl-NL" dirty="0" err="1"/>
              <a:t>paths</a:t>
            </a:r>
            <a:r>
              <a:rPr lang="nl-NL" dirty="0"/>
              <a:t> (COVID-19!)</a:t>
            </a:r>
          </a:p>
          <a:p>
            <a:r>
              <a:rPr lang="nl-NL" dirty="0"/>
              <a:t>LGBT+</a:t>
            </a:r>
          </a:p>
          <a:p>
            <a:pPr lvl="1"/>
            <a:r>
              <a:rPr lang="nl-NL" dirty="0" err="1"/>
              <a:t>Inclusion</a:t>
            </a:r>
            <a:r>
              <a:rPr lang="nl-NL" dirty="0"/>
              <a:t> </a:t>
            </a:r>
            <a:r>
              <a:rPr lang="nl-NL" dirty="0" err="1"/>
              <a:t>among</a:t>
            </a:r>
            <a:r>
              <a:rPr lang="nl-NL" dirty="0"/>
              <a:t> </a:t>
            </a:r>
            <a:r>
              <a:rPr lang="nl-NL" dirty="0" err="1"/>
              <a:t>students</a:t>
            </a:r>
            <a:r>
              <a:rPr lang="nl-NL" dirty="0"/>
              <a:t> and </a:t>
            </a:r>
            <a:r>
              <a:rPr lang="nl-NL" dirty="0" err="1"/>
              <a:t>staff</a:t>
            </a:r>
            <a:endParaRPr lang="nl-NL" dirty="0"/>
          </a:p>
          <a:p>
            <a:pPr lvl="1"/>
            <a:r>
              <a:rPr lang="nl-NL" dirty="0" err="1"/>
              <a:t>Optional</a:t>
            </a:r>
            <a:r>
              <a:rPr lang="nl-NL" dirty="0"/>
              <a:t> </a:t>
            </a:r>
            <a:r>
              <a:rPr lang="nl-NL" dirty="0" err="1"/>
              <a:t>pronouns</a:t>
            </a:r>
            <a:r>
              <a:rPr lang="nl-NL" dirty="0"/>
              <a:t> in digital systems and in class</a:t>
            </a:r>
          </a:p>
          <a:p>
            <a:pPr lvl="1"/>
            <a:r>
              <a:rPr lang="nl-NL" dirty="0"/>
              <a:t>Gender-</a:t>
            </a:r>
            <a:r>
              <a:rPr lang="nl-NL" dirty="0" err="1"/>
              <a:t>inclusive</a:t>
            </a:r>
            <a:r>
              <a:rPr lang="nl-NL" dirty="0"/>
              <a:t> restrooms</a:t>
            </a:r>
          </a:p>
          <a:p>
            <a:pPr lvl="1"/>
            <a:r>
              <a:rPr lang="nl-NL" dirty="0" err="1"/>
              <a:t>Visibility</a:t>
            </a:r>
            <a:r>
              <a:rPr lang="nl-NL" dirty="0"/>
              <a:t> of </a:t>
            </a:r>
            <a:r>
              <a:rPr lang="nl-NL" dirty="0" err="1"/>
              <a:t>acceptance</a:t>
            </a: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F9426AD-446B-4AE7-9754-F3341C7D0C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81"/>
            <a:ext cx="12192000" cy="688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32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654</Words>
  <Application>Microsoft Office PowerPoint</Application>
  <PresentationFormat>Widescreen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Kantoorthema</vt:lpstr>
      <vt:lpstr>Diversity and Inclusion Dimensions of Diversity and Practical Strategies</vt:lpstr>
      <vt:lpstr>Why diversity policies?</vt:lpstr>
      <vt:lpstr>Why diversity policies?</vt:lpstr>
      <vt:lpstr>Policy dimensions</vt:lpstr>
      <vt:lpstr>Policy dimensions: Representation</vt:lpstr>
      <vt:lpstr>Policy dimensions: Equ(al)ity</vt:lpstr>
      <vt:lpstr>Policy dimensions: ideology</vt:lpstr>
      <vt:lpstr>PowerPoint Presentation</vt:lpstr>
      <vt:lpstr>Dimensions of diversity: target areas</vt:lpstr>
      <vt:lpstr>Dimensions of diversity: target areas</vt:lpstr>
      <vt:lpstr>PowerPoint Presentation</vt:lpstr>
      <vt:lpstr>Dimensions of diversity: target areas</vt:lpstr>
      <vt:lpstr>Action Plan Increasing Staff Diversity</vt:lpstr>
      <vt:lpstr>Monitoring Diversity, Equ(al)ity, and Inclusion</vt:lpstr>
      <vt:lpstr>Organizing diversity policies</vt:lpstr>
      <vt:lpstr>DO@VU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Diversity and Inclusion Key conceps and fundamental debates</dc:title>
  <dc:creator>Ruard Ganzevoort</dc:creator>
  <cp:lastModifiedBy>Ganzevoort, R.R.</cp:lastModifiedBy>
  <cp:revision>6</cp:revision>
  <dcterms:created xsi:type="dcterms:W3CDTF">2022-03-30T08:28:57Z</dcterms:created>
  <dcterms:modified xsi:type="dcterms:W3CDTF">2022-03-30T11:46:50Z</dcterms:modified>
</cp:coreProperties>
</file>