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8" r:id="rId8"/>
    <p:sldId id="269" r:id="rId9"/>
    <p:sldId id="283" r:id="rId10"/>
    <p:sldId id="270" r:id="rId11"/>
    <p:sldId id="272" r:id="rId12"/>
    <p:sldId id="271" r:id="rId13"/>
    <p:sldId id="285" r:id="rId14"/>
    <p:sldId id="273" r:id="rId15"/>
    <p:sldId id="286" r:id="rId16"/>
    <p:sldId id="287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8FC54-73EC-46F1-981C-320075C1CA54}" type="doc">
      <dgm:prSet loTypeId="urn:microsoft.com/office/officeart/2005/8/layout/cycle7" loCatId="cycle" qsTypeId="urn:microsoft.com/office/officeart/2005/8/quickstyle/simple5" qsCatId="simple" csTypeId="urn:microsoft.com/office/officeart/2005/8/colors/colorful4" csCatId="colorful" phldr="1"/>
      <dgm:spPr/>
    </dgm:pt>
    <dgm:pt modelId="{C5CF2BA5-6505-4596-A417-5A5FE41DA0B9}">
      <dgm:prSet phldrT="[Tekst]"/>
      <dgm:spPr>
        <a:solidFill>
          <a:srgbClr val="00FF00"/>
        </a:solidFill>
      </dgm:spPr>
      <dgm:t>
        <a:bodyPr/>
        <a:lstStyle/>
        <a:p>
          <a:r>
            <a:rPr lang="nl-NL" b="1" dirty="0">
              <a:solidFill>
                <a:srgbClr val="00B0F0"/>
              </a:solidFill>
            </a:rPr>
            <a:t>Resource</a:t>
          </a:r>
        </a:p>
      </dgm:t>
    </dgm:pt>
    <dgm:pt modelId="{CFF87078-147E-4BC1-AB96-3868CB5BC5FA}" type="parTrans" cxnId="{87E5204B-2985-4245-82A4-9FD889191E4A}">
      <dgm:prSet/>
      <dgm:spPr/>
      <dgm:t>
        <a:bodyPr/>
        <a:lstStyle/>
        <a:p>
          <a:endParaRPr lang="nl-NL"/>
        </a:p>
      </dgm:t>
    </dgm:pt>
    <dgm:pt modelId="{F80DE2B9-11F0-4AE0-89A7-0DC6B82CE546}" type="sibTrans" cxnId="{87E5204B-2985-4245-82A4-9FD889191E4A}">
      <dgm:prSet/>
      <dgm:spPr>
        <a:gradFill rotWithShape="0">
          <a:gsLst>
            <a:gs pos="0">
              <a:srgbClr val="00FF00"/>
            </a:gs>
            <a:gs pos="72000">
              <a:srgbClr val="FF0000"/>
            </a:gs>
          </a:gsLst>
        </a:gradFill>
      </dgm:spPr>
      <dgm:t>
        <a:bodyPr/>
        <a:lstStyle/>
        <a:p>
          <a:endParaRPr lang="nl-NL"/>
        </a:p>
      </dgm:t>
    </dgm:pt>
    <dgm:pt modelId="{F45D71FD-23E7-4216-8D70-0B8E1127362B}">
      <dgm:prSet phldrT="[Tekst]"/>
      <dgm:spPr>
        <a:solidFill>
          <a:srgbClr val="FF0000"/>
        </a:solidFill>
      </dgm:spPr>
      <dgm:t>
        <a:bodyPr/>
        <a:lstStyle/>
        <a:p>
          <a:r>
            <a:rPr lang="nl-NL" b="1" dirty="0">
              <a:solidFill>
                <a:srgbClr val="00FF00"/>
              </a:solidFill>
            </a:rPr>
            <a:t>Risk</a:t>
          </a:r>
        </a:p>
      </dgm:t>
    </dgm:pt>
    <dgm:pt modelId="{E8AE0679-A7F3-4E00-AD33-7FE6C299C685}" type="parTrans" cxnId="{66202A6D-F1EB-4281-962A-D2A538802BFA}">
      <dgm:prSet/>
      <dgm:spPr/>
      <dgm:t>
        <a:bodyPr/>
        <a:lstStyle/>
        <a:p>
          <a:endParaRPr lang="nl-NL"/>
        </a:p>
      </dgm:t>
    </dgm:pt>
    <dgm:pt modelId="{A7CC6A38-353F-4254-81A1-50D0FCC158FF}" type="sibTrans" cxnId="{66202A6D-F1EB-4281-962A-D2A538802BFA}">
      <dgm:prSet/>
      <dgm:spPr>
        <a:gradFill flip="none" rotWithShape="1">
          <a:gsLst>
            <a:gs pos="100000">
              <a:srgbClr val="00B0F0"/>
            </a:gs>
            <a:gs pos="23000">
              <a:srgbClr val="FF0000"/>
            </a:gs>
          </a:gsLst>
          <a:lin ang="0" scaled="1"/>
          <a:tileRect/>
        </a:gradFill>
      </dgm:spPr>
      <dgm:t>
        <a:bodyPr/>
        <a:lstStyle/>
        <a:p>
          <a:endParaRPr lang="nl-NL"/>
        </a:p>
      </dgm:t>
    </dgm:pt>
    <dgm:pt modelId="{C0FC75E5-70C7-470B-A8D8-285A1570986D}">
      <dgm:prSet phldrT="[Tekst]"/>
      <dgm:spPr>
        <a:solidFill>
          <a:srgbClr val="00B0F0"/>
        </a:solidFill>
      </dgm:spPr>
      <dgm:t>
        <a:bodyPr/>
        <a:lstStyle/>
        <a:p>
          <a:r>
            <a:rPr lang="nl-NL" b="1" dirty="0" err="1">
              <a:solidFill>
                <a:srgbClr val="FF0000"/>
              </a:solidFill>
            </a:rPr>
            <a:t>Reality</a:t>
          </a:r>
          <a:endParaRPr lang="nl-NL" b="1" dirty="0">
            <a:solidFill>
              <a:srgbClr val="FF0000"/>
            </a:solidFill>
          </a:endParaRPr>
        </a:p>
      </dgm:t>
    </dgm:pt>
    <dgm:pt modelId="{60E0B6AD-6433-46DC-A72F-14C54D7AEB25}" type="parTrans" cxnId="{62F2F6C7-36FD-4D7D-96FC-065E2AF939A0}">
      <dgm:prSet/>
      <dgm:spPr/>
      <dgm:t>
        <a:bodyPr/>
        <a:lstStyle/>
        <a:p>
          <a:endParaRPr lang="nl-NL"/>
        </a:p>
      </dgm:t>
    </dgm:pt>
    <dgm:pt modelId="{C6C9F808-050C-43C5-9EA1-FE20AB995A55}" type="sibTrans" cxnId="{62F2F6C7-36FD-4D7D-96FC-065E2AF939A0}">
      <dgm:prSet/>
      <dgm:spPr>
        <a:gradFill rotWithShape="0">
          <a:gsLst>
            <a:gs pos="1000">
              <a:srgbClr val="00FF00"/>
            </a:gs>
            <a:gs pos="67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nl-NL"/>
        </a:p>
      </dgm:t>
    </dgm:pt>
    <dgm:pt modelId="{F884BBB8-CB5C-4451-B456-A514A85FBE45}" type="pres">
      <dgm:prSet presAssocID="{4488FC54-73EC-46F1-981C-320075C1CA54}" presName="Name0" presStyleCnt="0">
        <dgm:presLayoutVars>
          <dgm:dir/>
          <dgm:resizeHandles val="exact"/>
        </dgm:presLayoutVars>
      </dgm:prSet>
      <dgm:spPr/>
    </dgm:pt>
    <dgm:pt modelId="{C0E9D8B7-3F70-49AB-80FF-BE855C721F62}" type="pres">
      <dgm:prSet presAssocID="{C5CF2BA5-6505-4596-A417-5A5FE41DA0B9}" presName="node" presStyleLbl="node1" presStyleIdx="0" presStyleCnt="3">
        <dgm:presLayoutVars>
          <dgm:bulletEnabled val="1"/>
        </dgm:presLayoutVars>
      </dgm:prSet>
      <dgm:spPr/>
    </dgm:pt>
    <dgm:pt modelId="{B76E403C-2379-468C-A286-D438F8EDEDA5}" type="pres">
      <dgm:prSet presAssocID="{F80DE2B9-11F0-4AE0-89A7-0DC6B82CE546}" presName="sibTrans" presStyleLbl="sibTrans2D1" presStyleIdx="0" presStyleCnt="3"/>
      <dgm:spPr/>
    </dgm:pt>
    <dgm:pt modelId="{C3F9C3B7-500A-45DF-B1FB-33EFBD3EC7BE}" type="pres">
      <dgm:prSet presAssocID="{F80DE2B9-11F0-4AE0-89A7-0DC6B82CE546}" presName="connectorText" presStyleLbl="sibTrans2D1" presStyleIdx="0" presStyleCnt="3"/>
      <dgm:spPr/>
    </dgm:pt>
    <dgm:pt modelId="{365BBDFE-BA7C-41B1-B281-E34737D290F5}" type="pres">
      <dgm:prSet presAssocID="{F45D71FD-23E7-4216-8D70-0B8E1127362B}" presName="node" presStyleLbl="node1" presStyleIdx="1" presStyleCnt="3">
        <dgm:presLayoutVars>
          <dgm:bulletEnabled val="1"/>
        </dgm:presLayoutVars>
      </dgm:prSet>
      <dgm:spPr/>
    </dgm:pt>
    <dgm:pt modelId="{93D0B85D-C263-4185-9F65-8719643555B6}" type="pres">
      <dgm:prSet presAssocID="{A7CC6A38-353F-4254-81A1-50D0FCC158FF}" presName="sibTrans" presStyleLbl="sibTrans2D1" presStyleIdx="1" presStyleCnt="3"/>
      <dgm:spPr/>
    </dgm:pt>
    <dgm:pt modelId="{C5B9A4F2-FDDB-4A7E-A1BC-DB78F6B516B1}" type="pres">
      <dgm:prSet presAssocID="{A7CC6A38-353F-4254-81A1-50D0FCC158FF}" presName="connectorText" presStyleLbl="sibTrans2D1" presStyleIdx="1" presStyleCnt="3"/>
      <dgm:spPr/>
    </dgm:pt>
    <dgm:pt modelId="{1AE1BDFC-6F2C-45DB-B8A5-0A125C144D34}" type="pres">
      <dgm:prSet presAssocID="{C0FC75E5-70C7-470B-A8D8-285A1570986D}" presName="node" presStyleLbl="node1" presStyleIdx="2" presStyleCnt="3">
        <dgm:presLayoutVars>
          <dgm:bulletEnabled val="1"/>
        </dgm:presLayoutVars>
      </dgm:prSet>
      <dgm:spPr/>
    </dgm:pt>
    <dgm:pt modelId="{E1E2C2B9-E242-4EB7-91C9-A425EACC7A8D}" type="pres">
      <dgm:prSet presAssocID="{C6C9F808-050C-43C5-9EA1-FE20AB995A55}" presName="sibTrans" presStyleLbl="sibTrans2D1" presStyleIdx="2" presStyleCnt="3"/>
      <dgm:spPr/>
    </dgm:pt>
    <dgm:pt modelId="{711B5829-3B28-4A02-A483-A0DEA32E6390}" type="pres">
      <dgm:prSet presAssocID="{C6C9F808-050C-43C5-9EA1-FE20AB995A55}" presName="connectorText" presStyleLbl="sibTrans2D1" presStyleIdx="2" presStyleCnt="3"/>
      <dgm:spPr/>
    </dgm:pt>
  </dgm:ptLst>
  <dgm:cxnLst>
    <dgm:cxn modelId="{2590B036-875E-4870-A695-0EC69A383209}" type="presOf" srcId="{C6C9F808-050C-43C5-9EA1-FE20AB995A55}" destId="{711B5829-3B28-4A02-A483-A0DEA32E6390}" srcOrd="1" destOrd="0" presId="urn:microsoft.com/office/officeart/2005/8/layout/cycle7"/>
    <dgm:cxn modelId="{87E5204B-2985-4245-82A4-9FD889191E4A}" srcId="{4488FC54-73EC-46F1-981C-320075C1CA54}" destId="{C5CF2BA5-6505-4596-A417-5A5FE41DA0B9}" srcOrd="0" destOrd="0" parTransId="{CFF87078-147E-4BC1-AB96-3868CB5BC5FA}" sibTransId="{F80DE2B9-11F0-4AE0-89A7-0DC6B82CE546}"/>
    <dgm:cxn modelId="{66202A6D-F1EB-4281-962A-D2A538802BFA}" srcId="{4488FC54-73EC-46F1-981C-320075C1CA54}" destId="{F45D71FD-23E7-4216-8D70-0B8E1127362B}" srcOrd="1" destOrd="0" parTransId="{E8AE0679-A7F3-4E00-AD33-7FE6C299C685}" sibTransId="{A7CC6A38-353F-4254-81A1-50D0FCC158FF}"/>
    <dgm:cxn modelId="{1BC81678-71FF-46B1-B2EB-57E9CD0E11AE}" type="presOf" srcId="{F45D71FD-23E7-4216-8D70-0B8E1127362B}" destId="{365BBDFE-BA7C-41B1-B281-E34737D290F5}" srcOrd="0" destOrd="0" presId="urn:microsoft.com/office/officeart/2005/8/layout/cycle7"/>
    <dgm:cxn modelId="{704A2F86-9197-42F2-B36A-ED6C7B3D38FF}" type="presOf" srcId="{4488FC54-73EC-46F1-981C-320075C1CA54}" destId="{F884BBB8-CB5C-4451-B456-A514A85FBE45}" srcOrd="0" destOrd="0" presId="urn:microsoft.com/office/officeart/2005/8/layout/cycle7"/>
    <dgm:cxn modelId="{1FF8658B-A17E-423F-A5D1-0A37181E6AA3}" type="presOf" srcId="{C5CF2BA5-6505-4596-A417-5A5FE41DA0B9}" destId="{C0E9D8B7-3F70-49AB-80FF-BE855C721F62}" srcOrd="0" destOrd="0" presId="urn:microsoft.com/office/officeart/2005/8/layout/cycle7"/>
    <dgm:cxn modelId="{3F7F5E91-40EE-4F99-A032-E167DE7A16A6}" type="presOf" srcId="{C6C9F808-050C-43C5-9EA1-FE20AB995A55}" destId="{E1E2C2B9-E242-4EB7-91C9-A425EACC7A8D}" srcOrd="0" destOrd="0" presId="urn:microsoft.com/office/officeart/2005/8/layout/cycle7"/>
    <dgm:cxn modelId="{8D8177A7-D02A-450B-9B8D-CE0825AF1685}" type="presOf" srcId="{F80DE2B9-11F0-4AE0-89A7-0DC6B82CE546}" destId="{C3F9C3B7-500A-45DF-B1FB-33EFBD3EC7BE}" srcOrd="1" destOrd="0" presId="urn:microsoft.com/office/officeart/2005/8/layout/cycle7"/>
    <dgm:cxn modelId="{62F2F6C7-36FD-4D7D-96FC-065E2AF939A0}" srcId="{4488FC54-73EC-46F1-981C-320075C1CA54}" destId="{C0FC75E5-70C7-470B-A8D8-285A1570986D}" srcOrd="2" destOrd="0" parTransId="{60E0B6AD-6433-46DC-A72F-14C54D7AEB25}" sibTransId="{C6C9F808-050C-43C5-9EA1-FE20AB995A55}"/>
    <dgm:cxn modelId="{EE3F05CE-0C3D-49D4-B49C-7E77B205AFED}" type="presOf" srcId="{C0FC75E5-70C7-470B-A8D8-285A1570986D}" destId="{1AE1BDFC-6F2C-45DB-B8A5-0A125C144D34}" srcOrd="0" destOrd="0" presId="urn:microsoft.com/office/officeart/2005/8/layout/cycle7"/>
    <dgm:cxn modelId="{6DC44CD0-5C63-407E-88F6-DA59ED82F479}" type="presOf" srcId="{A7CC6A38-353F-4254-81A1-50D0FCC158FF}" destId="{C5B9A4F2-FDDB-4A7E-A1BC-DB78F6B516B1}" srcOrd="1" destOrd="0" presId="urn:microsoft.com/office/officeart/2005/8/layout/cycle7"/>
    <dgm:cxn modelId="{EFD3B4E0-B39E-4B65-98FA-A6D4931B41C4}" type="presOf" srcId="{F80DE2B9-11F0-4AE0-89A7-0DC6B82CE546}" destId="{B76E403C-2379-468C-A286-D438F8EDEDA5}" srcOrd="0" destOrd="0" presId="urn:microsoft.com/office/officeart/2005/8/layout/cycle7"/>
    <dgm:cxn modelId="{14737EE1-DC21-465F-980A-845B7E6B7F32}" type="presOf" srcId="{A7CC6A38-353F-4254-81A1-50D0FCC158FF}" destId="{93D0B85D-C263-4185-9F65-8719643555B6}" srcOrd="0" destOrd="0" presId="urn:microsoft.com/office/officeart/2005/8/layout/cycle7"/>
    <dgm:cxn modelId="{5F03656B-D785-4B25-8B38-616F83FC25A2}" type="presParOf" srcId="{F884BBB8-CB5C-4451-B456-A514A85FBE45}" destId="{C0E9D8B7-3F70-49AB-80FF-BE855C721F62}" srcOrd="0" destOrd="0" presId="urn:microsoft.com/office/officeart/2005/8/layout/cycle7"/>
    <dgm:cxn modelId="{5F715919-2FFB-4A74-B658-7E6AE18D6D6D}" type="presParOf" srcId="{F884BBB8-CB5C-4451-B456-A514A85FBE45}" destId="{B76E403C-2379-468C-A286-D438F8EDEDA5}" srcOrd="1" destOrd="0" presId="urn:microsoft.com/office/officeart/2005/8/layout/cycle7"/>
    <dgm:cxn modelId="{04393447-1353-4059-B235-D49E1FCA64C1}" type="presParOf" srcId="{B76E403C-2379-468C-A286-D438F8EDEDA5}" destId="{C3F9C3B7-500A-45DF-B1FB-33EFBD3EC7BE}" srcOrd="0" destOrd="0" presId="urn:microsoft.com/office/officeart/2005/8/layout/cycle7"/>
    <dgm:cxn modelId="{CF1836BB-DC6F-4832-8D43-7F96572B391B}" type="presParOf" srcId="{F884BBB8-CB5C-4451-B456-A514A85FBE45}" destId="{365BBDFE-BA7C-41B1-B281-E34737D290F5}" srcOrd="2" destOrd="0" presId="urn:microsoft.com/office/officeart/2005/8/layout/cycle7"/>
    <dgm:cxn modelId="{CB1B618C-C8D5-45F6-81E0-4D85A3D1C5D4}" type="presParOf" srcId="{F884BBB8-CB5C-4451-B456-A514A85FBE45}" destId="{93D0B85D-C263-4185-9F65-8719643555B6}" srcOrd="3" destOrd="0" presId="urn:microsoft.com/office/officeart/2005/8/layout/cycle7"/>
    <dgm:cxn modelId="{C59ADC64-A133-4CC8-91CC-EE2CC5C46B86}" type="presParOf" srcId="{93D0B85D-C263-4185-9F65-8719643555B6}" destId="{C5B9A4F2-FDDB-4A7E-A1BC-DB78F6B516B1}" srcOrd="0" destOrd="0" presId="urn:microsoft.com/office/officeart/2005/8/layout/cycle7"/>
    <dgm:cxn modelId="{70E24918-8CB0-4A78-BB36-AB4A96BC6A2E}" type="presParOf" srcId="{F884BBB8-CB5C-4451-B456-A514A85FBE45}" destId="{1AE1BDFC-6F2C-45DB-B8A5-0A125C144D34}" srcOrd="4" destOrd="0" presId="urn:microsoft.com/office/officeart/2005/8/layout/cycle7"/>
    <dgm:cxn modelId="{AC6AA62F-F8B6-4281-B522-D77DE69898BC}" type="presParOf" srcId="{F884BBB8-CB5C-4451-B456-A514A85FBE45}" destId="{E1E2C2B9-E242-4EB7-91C9-A425EACC7A8D}" srcOrd="5" destOrd="0" presId="urn:microsoft.com/office/officeart/2005/8/layout/cycle7"/>
    <dgm:cxn modelId="{0DAFFE4F-3FF1-4A83-A546-A4288E437D35}" type="presParOf" srcId="{E1E2C2B9-E242-4EB7-91C9-A425EACC7A8D}" destId="{711B5829-3B28-4A02-A483-A0DEA32E639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9D8B7-3F70-49AB-80FF-BE855C721F62}">
      <dsp:nvSpPr>
        <dsp:cNvPr id="0" name=""/>
        <dsp:cNvSpPr/>
      </dsp:nvSpPr>
      <dsp:spPr>
        <a:xfrm>
          <a:off x="1962286" y="772"/>
          <a:ext cx="1841227" cy="920613"/>
        </a:xfrm>
        <a:prstGeom prst="roundRect">
          <a:avLst>
            <a:gd name="adj" fmla="val 10000"/>
          </a:avLst>
        </a:prstGeom>
        <a:solidFill>
          <a:srgbClr val="00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dirty="0">
              <a:solidFill>
                <a:srgbClr val="00B0F0"/>
              </a:solidFill>
            </a:rPr>
            <a:t>Resource</a:t>
          </a:r>
        </a:p>
      </dsp:txBody>
      <dsp:txXfrm>
        <a:off x="1989250" y="27736"/>
        <a:ext cx="1787299" cy="866685"/>
      </dsp:txXfrm>
    </dsp:sp>
    <dsp:sp modelId="{B76E403C-2379-468C-A286-D438F8EDEDA5}">
      <dsp:nvSpPr>
        <dsp:cNvPr id="0" name=""/>
        <dsp:cNvSpPr/>
      </dsp:nvSpPr>
      <dsp:spPr>
        <a:xfrm rot="3600000">
          <a:off x="3163559" y="1615842"/>
          <a:ext cx="958116" cy="32221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FF00"/>
            </a:gs>
            <a:gs pos="72000">
              <a:srgbClr val="FF0000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3260223" y="1680285"/>
        <a:ext cx="764788" cy="193328"/>
      </dsp:txXfrm>
    </dsp:sp>
    <dsp:sp modelId="{365BBDFE-BA7C-41B1-B281-E34737D290F5}">
      <dsp:nvSpPr>
        <dsp:cNvPr id="0" name=""/>
        <dsp:cNvSpPr/>
      </dsp:nvSpPr>
      <dsp:spPr>
        <a:xfrm>
          <a:off x="3481722" y="2632513"/>
          <a:ext cx="1841227" cy="920613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dirty="0">
              <a:solidFill>
                <a:srgbClr val="00FF00"/>
              </a:solidFill>
            </a:rPr>
            <a:t>Risk</a:t>
          </a:r>
        </a:p>
      </dsp:txBody>
      <dsp:txXfrm>
        <a:off x="3508686" y="2659477"/>
        <a:ext cx="1787299" cy="866685"/>
      </dsp:txXfrm>
    </dsp:sp>
    <dsp:sp modelId="{93D0B85D-C263-4185-9F65-8719643555B6}">
      <dsp:nvSpPr>
        <dsp:cNvPr id="0" name=""/>
        <dsp:cNvSpPr/>
      </dsp:nvSpPr>
      <dsp:spPr>
        <a:xfrm rot="10800000">
          <a:off x="2403841" y="2931713"/>
          <a:ext cx="958116" cy="322214"/>
        </a:xfrm>
        <a:prstGeom prst="leftRightArrow">
          <a:avLst>
            <a:gd name="adj1" fmla="val 60000"/>
            <a:gd name="adj2" fmla="val 50000"/>
          </a:avLst>
        </a:prstGeom>
        <a:gradFill flip="none" rotWithShape="1">
          <a:gsLst>
            <a:gs pos="100000">
              <a:srgbClr val="00B0F0"/>
            </a:gs>
            <a:gs pos="23000">
              <a:srgbClr val="FF0000"/>
            </a:gs>
          </a:gsLst>
          <a:lin ang="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 rot="10800000">
        <a:off x="2500505" y="2996156"/>
        <a:ext cx="764788" cy="193328"/>
      </dsp:txXfrm>
    </dsp:sp>
    <dsp:sp modelId="{1AE1BDFC-6F2C-45DB-B8A5-0A125C144D34}">
      <dsp:nvSpPr>
        <dsp:cNvPr id="0" name=""/>
        <dsp:cNvSpPr/>
      </dsp:nvSpPr>
      <dsp:spPr>
        <a:xfrm>
          <a:off x="442849" y="2632513"/>
          <a:ext cx="1841227" cy="92061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b="1" kern="1200" dirty="0" err="1">
              <a:solidFill>
                <a:srgbClr val="FF0000"/>
              </a:solidFill>
            </a:rPr>
            <a:t>Reality</a:t>
          </a:r>
          <a:endParaRPr lang="nl-NL" sz="3200" b="1" kern="1200" dirty="0">
            <a:solidFill>
              <a:srgbClr val="FF0000"/>
            </a:solidFill>
          </a:endParaRPr>
        </a:p>
      </dsp:txBody>
      <dsp:txXfrm>
        <a:off x="469813" y="2659477"/>
        <a:ext cx="1787299" cy="866685"/>
      </dsp:txXfrm>
    </dsp:sp>
    <dsp:sp modelId="{E1E2C2B9-E242-4EB7-91C9-A425EACC7A8D}">
      <dsp:nvSpPr>
        <dsp:cNvPr id="0" name=""/>
        <dsp:cNvSpPr/>
      </dsp:nvSpPr>
      <dsp:spPr>
        <a:xfrm rot="18000000">
          <a:off x="1644123" y="1615842"/>
          <a:ext cx="958116" cy="32221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1000">
              <a:srgbClr val="00FF00"/>
            </a:gs>
            <a:gs pos="67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300" kern="1200"/>
        </a:p>
      </dsp:txBody>
      <dsp:txXfrm>
        <a:off x="1740787" y="1680285"/>
        <a:ext cx="764788" cy="193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477CE-6BCF-4CEE-91A1-4BDBEC0D7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EB7F09-D5E7-4F0F-897E-940E04E13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E9BD40-59CC-4376-9D18-2894CFE9F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D53AA3-37D5-4C2F-8510-BEB602DA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2C1611-335E-4D3F-BCFB-BF0628E3F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47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F599C-F0D9-4A53-BA47-2DA79E92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F83F7D-8AF5-49D5-A7AC-1C707AF082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BF6BB4-EA27-4C03-8B03-EA0DB491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69DCE1-E68F-4600-804F-B28ACC37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D35555-CF72-4B93-BF8B-20B23E8C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00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37389CF-3686-4AC0-8587-08270801A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C077601-6A7E-4660-AA71-A4674B763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654346-032B-4EBF-A05A-CDEF3852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818325-7439-4162-BC72-4BAE4492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A945E-6C6B-463C-B751-36DF6AA7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5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D6879-D187-48DA-8B3F-4E73B904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1A7CF0-4784-4C08-8774-FF74E559B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1215C7-B306-4CE2-99C9-EF3EDED54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A4E1A8-66BF-4A89-9325-BF81262E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FCBF77-7120-455A-8958-854B78F5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06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FAA69-404D-40C2-A7F3-E0570B96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772E00-6BEA-4EE8-9A81-CD051E902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A15CB1-D4EA-432A-94DA-C8380666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2F0FCE-19CB-4B4E-AEE1-BCC2AD35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68E79C-D133-4B3A-80B5-976B23F0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39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E5703-4B57-45E6-A8F4-4ADA76149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C954B4-4901-4253-985E-BA1A8D708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199728-C159-43C4-B5EA-3E7796067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5D0437-EDC3-4A23-8284-76987233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217D0D-D189-45C1-8BBD-1A5CB92F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9D1241D-CAC0-46A8-ADB8-7700CFA5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69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97D28-B70C-4A71-AD76-CCB635B2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114EFE-2E2D-4A60-9192-BBE20D1DC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0A911A-A924-45FA-BB85-60D35F49A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16E1370-99E3-463E-AC5E-EE4CF77A5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909889A-C41B-4A61-A9B7-7F27E164F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6A9ADD0-F382-4EA5-8EFB-2A4E661C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EB4397-F288-44CB-9EBA-D2C14316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E2FCA7-7775-4B69-AD7A-57C5BBD4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778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B0619-CEDB-4C2A-ACCF-AE3C4C887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7A7C06-66BC-4F6D-B351-15B58395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31D08DC-7D0C-4A36-A877-31B6B3BC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C555A8-88FF-4A09-B83F-FE42B4D1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5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42CAA19-7935-4DA2-A5F8-10EE2F13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07822AF-4A04-435A-8A81-9E79727DC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662100-9E2E-4F7E-A734-3737749E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15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A42E1-48E6-4E84-AE05-FB3CFC1F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CD0AD8-EEDE-4DCC-8741-67FFE33A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8F25350-11B9-4B00-87FB-94DD35F26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CC1B6B-9B05-42BB-A6E3-6188A5AE7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EEFD40-6B53-4CD5-8E1F-B4E2B32A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D24CE0-3E35-4133-9718-AB08EF8C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4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805B7-3437-48F2-82BC-DB9345F3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C32B4-2D56-453C-9D87-606E8DB1E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78F1B9-F6F3-48E5-92C6-65AED593E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B082D0-3B00-4BEE-8122-12CF45947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1502AE-CE7B-4480-876E-19457D69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241937-7D6F-4518-93C4-5A2FA656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4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E0BA8DB-08BE-4CC3-BD33-8F71B6D6F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8B14D7-7A41-4D9E-B329-E84BBFCDE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356182-322F-4895-8E69-798C07383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20F1-2517-4B79-B125-A2D2CF9B72EB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970195-CC2C-4E81-AE3C-E57ADD127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A9CC2C-B5D6-4E90-ACAA-87000DE2F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20371-DC93-4DFC-B6B2-32AF32B107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89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690E236-D975-4EE7-B111-2DFB7CF01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2"/>
          <a:stretch/>
        </p:blipFill>
        <p:spPr>
          <a:xfrm>
            <a:off x="3911601" y="904673"/>
            <a:ext cx="8280399" cy="56052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DE6704-DA2D-455E-BC25-AEDF12B68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874935" cy="1523999"/>
          </a:xfrm>
        </p:spPr>
        <p:txBody>
          <a:bodyPr>
            <a:normAutofit/>
          </a:bodyPr>
          <a:lstStyle/>
          <a:p>
            <a:r>
              <a:rPr lang="nl-NL" sz="5400" dirty="0"/>
              <a:t>Diversity and </a:t>
            </a:r>
            <a:r>
              <a:rPr lang="nl-NL" sz="5400" dirty="0" err="1"/>
              <a:t>Inclusion</a:t>
            </a:r>
            <a:br>
              <a:rPr lang="nl-NL" dirty="0"/>
            </a:br>
            <a:r>
              <a:rPr lang="nl-NL" sz="3100" dirty="0" err="1"/>
              <a:t>Key</a:t>
            </a:r>
            <a:r>
              <a:rPr lang="nl-NL" sz="3100" dirty="0"/>
              <a:t> </a:t>
            </a:r>
            <a:r>
              <a:rPr lang="nl-NL" sz="3100" dirty="0" err="1"/>
              <a:t>conceps</a:t>
            </a:r>
            <a:r>
              <a:rPr lang="nl-NL" sz="3100" dirty="0"/>
              <a:t> and </a:t>
            </a:r>
            <a:r>
              <a:rPr lang="nl-NL" sz="3100" dirty="0" err="1"/>
              <a:t>fundamental</a:t>
            </a:r>
            <a:r>
              <a:rPr lang="nl-NL" sz="3100" dirty="0"/>
              <a:t> </a:t>
            </a:r>
            <a:r>
              <a:rPr lang="nl-NL" sz="3100" dirty="0" err="1"/>
              <a:t>debates</a:t>
            </a:r>
            <a:endParaRPr lang="nl-NL" sz="31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10CF50-1B53-4577-837C-56762604E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24" y="5953327"/>
            <a:ext cx="7496355" cy="904673"/>
          </a:xfrm>
        </p:spPr>
        <p:txBody>
          <a:bodyPr>
            <a:normAutofit fontScale="92500"/>
          </a:bodyPr>
          <a:lstStyle/>
          <a:p>
            <a:pPr algn="l"/>
            <a:r>
              <a:rPr lang="nl-NL" dirty="0"/>
              <a:t>Ruard Ganzevoort, Vrije Universiteit Amsterdam</a:t>
            </a:r>
          </a:p>
          <a:p>
            <a:pPr algn="l"/>
            <a:r>
              <a:rPr lang="nl-NL" dirty="0"/>
              <a:t>Chief Diversity </a:t>
            </a:r>
            <a:r>
              <a:rPr lang="nl-NL" dirty="0" err="1"/>
              <a:t>Officer</a:t>
            </a:r>
            <a:r>
              <a:rPr lang="nl-NL" dirty="0"/>
              <a:t>, Dean </a:t>
            </a:r>
            <a:r>
              <a:rPr lang="nl-NL" dirty="0" err="1"/>
              <a:t>Faculty</a:t>
            </a:r>
            <a:r>
              <a:rPr lang="nl-NL" dirty="0"/>
              <a:t> of </a:t>
            </a:r>
            <a:r>
              <a:rPr lang="nl-NL" dirty="0" err="1"/>
              <a:t>Religion</a:t>
            </a:r>
            <a:r>
              <a:rPr lang="nl-NL" dirty="0"/>
              <a:t> and </a:t>
            </a:r>
            <a:r>
              <a:rPr lang="nl-NL" dirty="0" err="1"/>
              <a:t>Theology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874EFFC-1A89-4CC4-9E6F-118A93DCD449}"/>
              </a:ext>
            </a:extLst>
          </p:cNvPr>
          <p:cNvSpPr txBox="1"/>
          <p:nvPr/>
        </p:nvSpPr>
        <p:spPr>
          <a:xfrm>
            <a:off x="1768415" y="3494571"/>
            <a:ext cx="2381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AURORA-Training Event</a:t>
            </a:r>
          </a:p>
          <a:p>
            <a:r>
              <a:rPr lang="nl-NL" i="1" dirty="0" err="1"/>
              <a:t>Tetova</a:t>
            </a:r>
            <a:r>
              <a:rPr lang="nl-NL" i="1" dirty="0"/>
              <a:t>, 01-04-2022</a:t>
            </a:r>
          </a:p>
        </p:txBody>
      </p:sp>
    </p:spTree>
    <p:extLst>
      <p:ext uri="{BB962C8B-B14F-4D97-AF65-F5344CB8AC3E}">
        <p14:creationId xmlns:p14="http://schemas.microsoft.com/office/powerpoint/2010/main" val="136949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B2B2B-B224-40B1-B8A5-4E7BA39B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Valuing</a:t>
            </a:r>
            <a:r>
              <a:rPr lang="nl-NL" dirty="0"/>
              <a:t> </a:t>
            </a:r>
            <a:r>
              <a:rPr lang="nl-NL" dirty="0" err="1"/>
              <a:t>differences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E2C46-1041-4BB0-A37E-8F105BAD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are </a:t>
            </a:r>
            <a:r>
              <a:rPr lang="nl-NL" dirty="0" err="1"/>
              <a:t>appreciated</a:t>
            </a:r>
            <a:r>
              <a:rPr lang="nl-NL" dirty="0"/>
              <a:t> more </a:t>
            </a:r>
            <a:r>
              <a:rPr lang="nl-NL" dirty="0" err="1"/>
              <a:t>positively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contexts</a:t>
            </a:r>
            <a:r>
              <a:rPr lang="nl-NL" dirty="0"/>
              <a:t> and policy makers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. </a:t>
            </a:r>
          </a:p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are more </a:t>
            </a:r>
            <a:r>
              <a:rPr lang="nl-NL" dirty="0" err="1"/>
              <a:t>objectively</a:t>
            </a:r>
            <a:r>
              <a:rPr lang="nl-NL" dirty="0"/>
              <a:t> </a:t>
            </a:r>
            <a:r>
              <a:rPr lang="nl-NL" dirty="0" err="1"/>
              <a:t>observable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. </a:t>
            </a:r>
          </a:p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are ‘</a:t>
            </a:r>
            <a:r>
              <a:rPr lang="nl-NL" dirty="0" err="1"/>
              <a:t>natural</a:t>
            </a:r>
            <a:r>
              <a:rPr lang="nl-NL" dirty="0"/>
              <a:t>’ / ‘</a:t>
            </a:r>
            <a:r>
              <a:rPr lang="nl-NL" dirty="0" err="1"/>
              <a:t>birth-given</a:t>
            </a:r>
            <a:r>
              <a:rPr lang="nl-NL" dirty="0"/>
              <a:t>’ and </a:t>
            </a:r>
            <a:r>
              <a:rPr lang="nl-NL" dirty="0" err="1"/>
              <a:t>others</a:t>
            </a:r>
            <a:r>
              <a:rPr lang="nl-NL" dirty="0"/>
              <a:t> are ‘</a:t>
            </a:r>
            <a:r>
              <a:rPr lang="nl-NL" dirty="0" err="1"/>
              <a:t>chosen</a:t>
            </a:r>
            <a:r>
              <a:rPr lang="nl-NL" dirty="0"/>
              <a:t>’.</a:t>
            </a:r>
          </a:p>
          <a:p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are </a:t>
            </a:r>
            <a:r>
              <a:rPr lang="nl-NL" dirty="0" err="1"/>
              <a:t>individual</a:t>
            </a:r>
            <a:r>
              <a:rPr lang="nl-NL" dirty="0"/>
              <a:t> and </a:t>
            </a:r>
            <a:r>
              <a:rPr lang="nl-NL" dirty="0" err="1"/>
              <a:t>others</a:t>
            </a:r>
            <a:r>
              <a:rPr lang="nl-NL" dirty="0"/>
              <a:t> are </a:t>
            </a:r>
            <a:r>
              <a:rPr lang="nl-NL" dirty="0" err="1"/>
              <a:t>collective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do we </a:t>
            </a:r>
            <a:r>
              <a:rPr lang="nl-NL" dirty="0" err="1"/>
              <a:t>value</a:t>
            </a:r>
            <a:r>
              <a:rPr lang="nl-NL" dirty="0"/>
              <a:t> </a:t>
            </a:r>
            <a:r>
              <a:rPr lang="nl-NL" dirty="0" err="1"/>
              <a:t>positively</a:t>
            </a:r>
            <a:r>
              <a:rPr lang="nl-NL" dirty="0"/>
              <a:t> / </a:t>
            </a:r>
            <a:r>
              <a:rPr lang="nl-NL" dirty="0" err="1"/>
              <a:t>negatively</a:t>
            </a:r>
            <a:r>
              <a:rPr lang="nl-NL" dirty="0"/>
              <a:t>?</a:t>
            </a:r>
          </a:p>
          <a:p>
            <a:pPr marL="0" indent="0">
              <a:buNone/>
            </a:pPr>
            <a:r>
              <a:rPr lang="nl-NL" dirty="0"/>
              <a:t>The </a:t>
            </a:r>
            <a:r>
              <a:rPr lang="nl-NL" dirty="0" err="1"/>
              <a:t>importance</a:t>
            </a:r>
            <a:r>
              <a:rPr lang="nl-NL" dirty="0"/>
              <a:t> of </a:t>
            </a:r>
            <a:r>
              <a:rPr lang="nl-NL" dirty="0" err="1"/>
              <a:t>certain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outcome</a:t>
            </a:r>
            <a:r>
              <a:rPr lang="nl-NL" dirty="0"/>
              <a:t> of </a:t>
            </a:r>
            <a:r>
              <a:rPr lang="nl-NL" dirty="0" err="1"/>
              <a:t>political</a:t>
            </a:r>
            <a:r>
              <a:rPr lang="nl-NL" dirty="0"/>
              <a:t> action.</a:t>
            </a:r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681EB22-9569-49F1-BFF9-71306B0D50D0}"/>
              </a:ext>
            </a:extLst>
          </p:cNvPr>
          <p:cNvSpPr/>
          <p:nvPr/>
        </p:nvSpPr>
        <p:spPr>
          <a:xfrm rot="16200000">
            <a:off x="-3009901" y="2967335"/>
            <a:ext cx="68580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DILEMMA</a:t>
            </a:r>
          </a:p>
        </p:txBody>
      </p:sp>
    </p:spTree>
    <p:extLst>
      <p:ext uri="{BB962C8B-B14F-4D97-AF65-F5344CB8AC3E}">
        <p14:creationId xmlns:p14="http://schemas.microsoft.com/office/powerpoint/2010/main" val="782458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ep 24">
            <a:extLst>
              <a:ext uri="{FF2B5EF4-FFF2-40B4-BE49-F238E27FC236}">
                <a16:creationId xmlns:a16="http://schemas.microsoft.com/office/drawing/2014/main" id="{789BD89E-B43E-4387-835E-CF093744CFF0}"/>
              </a:ext>
            </a:extLst>
          </p:cNvPr>
          <p:cNvGrpSpPr/>
          <p:nvPr/>
        </p:nvGrpSpPr>
        <p:grpSpPr>
          <a:xfrm>
            <a:off x="3667339" y="4394765"/>
            <a:ext cx="1473994" cy="1678782"/>
            <a:chOff x="1133475" y="4450556"/>
            <a:chExt cx="1473994" cy="1678782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8772B250-4FFE-4ED1-8759-4720398974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2" t="6518" r="69080" b="37695"/>
            <a:stretch/>
          </p:blipFill>
          <p:spPr>
            <a:xfrm>
              <a:off x="1164566" y="4485735"/>
              <a:ext cx="1406106" cy="1613140"/>
            </a:xfrm>
            <a:prstGeom prst="rect">
              <a:avLst/>
            </a:prstGeom>
          </p:spPr>
        </p:pic>
        <p:sp>
          <p:nvSpPr>
            <p:cNvPr id="4" name="Vrije vorm: vorm 3">
              <a:extLst>
                <a:ext uri="{FF2B5EF4-FFF2-40B4-BE49-F238E27FC236}">
                  <a16:creationId xmlns:a16="http://schemas.microsoft.com/office/drawing/2014/main" id="{F5F7D2D8-F8C8-4B64-B45E-4C9472A7D4C7}"/>
                </a:ext>
              </a:extLst>
            </p:cNvPr>
            <p:cNvSpPr/>
            <p:nvPr/>
          </p:nvSpPr>
          <p:spPr>
            <a:xfrm>
              <a:off x="1497806" y="4485736"/>
              <a:ext cx="1071563" cy="945896"/>
            </a:xfrm>
            <a:custGeom>
              <a:avLst/>
              <a:gdLst>
                <a:gd name="connsiteX0" fmla="*/ 0 w 1071563"/>
                <a:gd name="connsiteY0" fmla="*/ 26194 h 942975"/>
                <a:gd name="connsiteX1" fmla="*/ 1071563 w 1071563"/>
                <a:gd name="connsiteY1" fmla="*/ 0 h 942975"/>
                <a:gd name="connsiteX2" fmla="*/ 1069182 w 1071563"/>
                <a:gd name="connsiteY2" fmla="*/ 942975 h 942975"/>
                <a:gd name="connsiteX3" fmla="*/ 602457 w 1071563"/>
                <a:gd name="connsiteY3" fmla="*/ 933450 h 942975"/>
                <a:gd name="connsiteX4" fmla="*/ 600075 w 1071563"/>
                <a:gd name="connsiteY4" fmla="*/ 773907 h 942975"/>
                <a:gd name="connsiteX5" fmla="*/ 592932 w 1071563"/>
                <a:gd name="connsiteY5" fmla="*/ 759619 h 942975"/>
                <a:gd name="connsiteX6" fmla="*/ 602457 w 1071563"/>
                <a:gd name="connsiteY6" fmla="*/ 726282 h 942975"/>
                <a:gd name="connsiteX7" fmla="*/ 602457 w 1071563"/>
                <a:gd name="connsiteY7" fmla="*/ 673894 h 942975"/>
                <a:gd name="connsiteX8" fmla="*/ 431007 w 1071563"/>
                <a:gd name="connsiteY8" fmla="*/ 452438 h 942975"/>
                <a:gd name="connsiteX9" fmla="*/ 350044 w 1071563"/>
                <a:gd name="connsiteY9" fmla="*/ 383382 h 942975"/>
                <a:gd name="connsiteX10" fmla="*/ 209550 w 1071563"/>
                <a:gd name="connsiteY10" fmla="*/ 445294 h 942975"/>
                <a:gd name="connsiteX11" fmla="*/ 138113 w 1071563"/>
                <a:gd name="connsiteY11" fmla="*/ 297657 h 942975"/>
                <a:gd name="connsiteX12" fmla="*/ 47625 w 1071563"/>
                <a:gd name="connsiteY12" fmla="*/ 261938 h 942975"/>
                <a:gd name="connsiteX13" fmla="*/ 73819 w 1071563"/>
                <a:gd name="connsiteY13" fmla="*/ 209550 h 942975"/>
                <a:gd name="connsiteX14" fmla="*/ 100013 w 1071563"/>
                <a:gd name="connsiteY14" fmla="*/ 190500 h 942975"/>
                <a:gd name="connsiteX15" fmla="*/ 104775 w 1071563"/>
                <a:gd name="connsiteY15" fmla="*/ 130969 h 942975"/>
                <a:gd name="connsiteX16" fmla="*/ 95250 w 1071563"/>
                <a:gd name="connsiteY16" fmla="*/ 123825 h 942975"/>
                <a:gd name="connsiteX17" fmla="*/ 66675 w 1071563"/>
                <a:gd name="connsiteY17" fmla="*/ 40482 h 942975"/>
                <a:gd name="connsiteX18" fmla="*/ 0 w 1071563"/>
                <a:gd name="connsiteY18" fmla="*/ 26194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563" h="942975">
                  <a:moveTo>
                    <a:pt x="0" y="26194"/>
                  </a:moveTo>
                  <a:lnTo>
                    <a:pt x="1071563" y="0"/>
                  </a:lnTo>
                  <a:cubicBezTo>
                    <a:pt x="1070769" y="314325"/>
                    <a:pt x="1069976" y="628650"/>
                    <a:pt x="1069182" y="942975"/>
                  </a:cubicBezTo>
                  <a:lnTo>
                    <a:pt x="602457" y="933450"/>
                  </a:lnTo>
                  <a:lnTo>
                    <a:pt x="600075" y="773907"/>
                  </a:lnTo>
                  <a:lnTo>
                    <a:pt x="592932" y="759619"/>
                  </a:lnTo>
                  <a:lnTo>
                    <a:pt x="602457" y="726282"/>
                  </a:lnTo>
                  <a:lnTo>
                    <a:pt x="602457" y="673894"/>
                  </a:lnTo>
                  <a:lnTo>
                    <a:pt x="431007" y="452438"/>
                  </a:lnTo>
                  <a:lnTo>
                    <a:pt x="350044" y="383382"/>
                  </a:lnTo>
                  <a:lnTo>
                    <a:pt x="209550" y="445294"/>
                  </a:lnTo>
                  <a:lnTo>
                    <a:pt x="138113" y="297657"/>
                  </a:lnTo>
                  <a:lnTo>
                    <a:pt x="47625" y="261938"/>
                  </a:lnTo>
                  <a:lnTo>
                    <a:pt x="73819" y="209550"/>
                  </a:lnTo>
                  <a:lnTo>
                    <a:pt x="100013" y="190500"/>
                  </a:lnTo>
                  <a:lnTo>
                    <a:pt x="104775" y="130969"/>
                  </a:lnTo>
                  <a:lnTo>
                    <a:pt x="95250" y="123825"/>
                  </a:lnTo>
                  <a:lnTo>
                    <a:pt x="66675" y="40482"/>
                  </a:lnTo>
                  <a:lnTo>
                    <a:pt x="0" y="261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F7E35696-71EB-419C-BDA5-333009410102}"/>
                </a:ext>
              </a:extLst>
            </p:cNvPr>
            <p:cNvSpPr/>
            <p:nvPr/>
          </p:nvSpPr>
          <p:spPr>
            <a:xfrm>
              <a:off x="1164431" y="4483894"/>
              <a:ext cx="307182" cy="1593056"/>
            </a:xfrm>
            <a:custGeom>
              <a:avLst/>
              <a:gdLst>
                <a:gd name="connsiteX0" fmla="*/ 126207 w 307182"/>
                <a:gd name="connsiteY0" fmla="*/ 1590675 h 1593056"/>
                <a:gd name="connsiteX1" fmla="*/ 211932 w 307182"/>
                <a:gd name="connsiteY1" fmla="*/ 1524000 h 1593056"/>
                <a:gd name="connsiteX2" fmla="*/ 207169 w 307182"/>
                <a:gd name="connsiteY2" fmla="*/ 1490662 h 1593056"/>
                <a:gd name="connsiteX3" fmla="*/ 214313 w 307182"/>
                <a:gd name="connsiteY3" fmla="*/ 1483519 h 1593056"/>
                <a:gd name="connsiteX4" fmla="*/ 230982 w 307182"/>
                <a:gd name="connsiteY4" fmla="*/ 1490662 h 1593056"/>
                <a:gd name="connsiteX5" fmla="*/ 223838 w 307182"/>
                <a:gd name="connsiteY5" fmla="*/ 1466850 h 1593056"/>
                <a:gd name="connsiteX6" fmla="*/ 192882 w 307182"/>
                <a:gd name="connsiteY6" fmla="*/ 1364456 h 1593056"/>
                <a:gd name="connsiteX7" fmla="*/ 195263 w 307182"/>
                <a:gd name="connsiteY7" fmla="*/ 1293019 h 1593056"/>
                <a:gd name="connsiteX8" fmla="*/ 197644 w 307182"/>
                <a:gd name="connsiteY8" fmla="*/ 1228725 h 1593056"/>
                <a:gd name="connsiteX9" fmla="*/ 176213 w 307182"/>
                <a:gd name="connsiteY9" fmla="*/ 1185862 h 1593056"/>
                <a:gd name="connsiteX10" fmla="*/ 183357 w 307182"/>
                <a:gd name="connsiteY10" fmla="*/ 1147762 h 1593056"/>
                <a:gd name="connsiteX11" fmla="*/ 171450 w 307182"/>
                <a:gd name="connsiteY11" fmla="*/ 1114425 h 1593056"/>
                <a:gd name="connsiteX12" fmla="*/ 178594 w 307182"/>
                <a:gd name="connsiteY12" fmla="*/ 1090612 h 1593056"/>
                <a:gd name="connsiteX13" fmla="*/ 164307 w 307182"/>
                <a:gd name="connsiteY13" fmla="*/ 1073944 h 1593056"/>
                <a:gd name="connsiteX14" fmla="*/ 169069 w 307182"/>
                <a:gd name="connsiteY14" fmla="*/ 769144 h 1593056"/>
                <a:gd name="connsiteX15" fmla="*/ 164307 w 307182"/>
                <a:gd name="connsiteY15" fmla="*/ 721519 h 1593056"/>
                <a:gd name="connsiteX16" fmla="*/ 57150 w 307182"/>
                <a:gd name="connsiteY16" fmla="*/ 595312 h 1593056"/>
                <a:gd name="connsiteX17" fmla="*/ 57150 w 307182"/>
                <a:gd name="connsiteY17" fmla="*/ 583406 h 1593056"/>
                <a:gd name="connsiteX18" fmla="*/ 66675 w 307182"/>
                <a:gd name="connsiteY18" fmla="*/ 538162 h 1593056"/>
                <a:gd name="connsiteX19" fmla="*/ 78582 w 307182"/>
                <a:gd name="connsiteY19" fmla="*/ 488156 h 1593056"/>
                <a:gd name="connsiteX20" fmla="*/ 71438 w 307182"/>
                <a:gd name="connsiteY20" fmla="*/ 485775 h 1593056"/>
                <a:gd name="connsiteX21" fmla="*/ 121444 w 307182"/>
                <a:gd name="connsiteY21" fmla="*/ 338137 h 1593056"/>
                <a:gd name="connsiteX22" fmla="*/ 161925 w 307182"/>
                <a:gd name="connsiteY22" fmla="*/ 311944 h 1593056"/>
                <a:gd name="connsiteX23" fmla="*/ 238125 w 307182"/>
                <a:gd name="connsiteY23" fmla="*/ 276225 h 1593056"/>
                <a:gd name="connsiteX24" fmla="*/ 238125 w 307182"/>
                <a:gd name="connsiteY24" fmla="*/ 259556 h 1593056"/>
                <a:gd name="connsiteX25" fmla="*/ 219075 w 307182"/>
                <a:gd name="connsiteY25" fmla="*/ 228600 h 1593056"/>
                <a:gd name="connsiteX26" fmla="*/ 221457 w 307182"/>
                <a:gd name="connsiteY26" fmla="*/ 221456 h 1593056"/>
                <a:gd name="connsiteX27" fmla="*/ 204788 w 307182"/>
                <a:gd name="connsiteY27" fmla="*/ 197644 h 1593056"/>
                <a:gd name="connsiteX28" fmla="*/ 202407 w 307182"/>
                <a:gd name="connsiteY28" fmla="*/ 157162 h 1593056"/>
                <a:gd name="connsiteX29" fmla="*/ 216694 w 307182"/>
                <a:gd name="connsiteY29" fmla="*/ 140494 h 1593056"/>
                <a:gd name="connsiteX30" fmla="*/ 223838 w 307182"/>
                <a:gd name="connsiteY30" fmla="*/ 92869 h 1593056"/>
                <a:gd name="connsiteX31" fmla="*/ 242888 w 307182"/>
                <a:gd name="connsiteY31" fmla="*/ 61912 h 1593056"/>
                <a:gd name="connsiteX32" fmla="*/ 273844 w 307182"/>
                <a:gd name="connsiteY32" fmla="*/ 45244 h 1593056"/>
                <a:gd name="connsiteX33" fmla="*/ 307182 w 307182"/>
                <a:gd name="connsiteY33" fmla="*/ 33337 h 1593056"/>
                <a:gd name="connsiteX34" fmla="*/ 307182 w 307182"/>
                <a:gd name="connsiteY34" fmla="*/ 0 h 1593056"/>
                <a:gd name="connsiteX35" fmla="*/ 0 w 307182"/>
                <a:gd name="connsiteY35" fmla="*/ 4762 h 1593056"/>
                <a:gd name="connsiteX36" fmla="*/ 0 w 307182"/>
                <a:gd name="connsiteY36" fmla="*/ 1593056 h 1593056"/>
                <a:gd name="connsiteX37" fmla="*/ 126207 w 307182"/>
                <a:gd name="connsiteY37" fmla="*/ 1590675 h 159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7182" h="1593056">
                  <a:moveTo>
                    <a:pt x="126207" y="1590675"/>
                  </a:moveTo>
                  <a:lnTo>
                    <a:pt x="211932" y="1524000"/>
                  </a:lnTo>
                  <a:lnTo>
                    <a:pt x="207169" y="1490662"/>
                  </a:lnTo>
                  <a:lnTo>
                    <a:pt x="214313" y="1483519"/>
                  </a:lnTo>
                  <a:lnTo>
                    <a:pt x="230982" y="1490662"/>
                  </a:lnTo>
                  <a:lnTo>
                    <a:pt x="223838" y="1466850"/>
                  </a:lnTo>
                  <a:lnTo>
                    <a:pt x="192882" y="1364456"/>
                  </a:lnTo>
                  <a:cubicBezTo>
                    <a:pt x="193676" y="1340644"/>
                    <a:pt x="194469" y="1316831"/>
                    <a:pt x="195263" y="1293019"/>
                  </a:cubicBezTo>
                  <a:cubicBezTo>
                    <a:pt x="196057" y="1271588"/>
                    <a:pt x="196850" y="1250156"/>
                    <a:pt x="197644" y="1228725"/>
                  </a:cubicBezTo>
                  <a:lnTo>
                    <a:pt x="176213" y="1185862"/>
                  </a:lnTo>
                  <a:lnTo>
                    <a:pt x="183357" y="1147762"/>
                  </a:lnTo>
                  <a:lnTo>
                    <a:pt x="171450" y="1114425"/>
                  </a:lnTo>
                  <a:lnTo>
                    <a:pt x="178594" y="1090612"/>
                  </a:lnTo>
                  <a:lnTo>
                    <a:pt x="164307" y="1073944"/>
                  </a:lnTo>
                  <a:cubicBezTo>
                    <a:pt x="165894" y="972344"/>
                    <a:pt x="167482" y="870744"/>
                    <a:pt x="169069" y="769144"/>
                  </a:cubicBezTo>
                  <a:lnTo>
                    <a:pt x="164307" y="721519"/>
                  </a:lnTo>
                  <a:lnTo>
                    <a:pt x="57150" y="595312"/>
                  </a:lnTo>
                  <a:lnTo>
                    <a:pt x="57150" y="583406"/>
                  </a:lnTo>
                  <a:lnTo>
                    <a:pt x="66675" y="538162"/>
                  </a:lnTo>
                  <a:lnTo>
                    <a:pt x="78582" y="488156"/>
                  </a:lnTo>
                  <a:lnTo>
                    <a:pt x="71438" y="485775"/>
                  </a:lnTo>
                  <a:lnTo>
                    <a:pt x="121444" y="338137"/>
                  </a:lnTo>
                  <a:lnTo>
                    <a:pt x="161925" y="311944"/>
                  </a:lnTo>
                  <a:lnTo>
                    <a:pt x="238125" y="276225"/>
                  </a:lnTo>
                  <a:lnTo>
                    <a:pt x="238125" y="259556"/>
                  </a:lnTo>
                  <a:lnTo>
                    <a:pt x="219075" y="228600"/>
                  </a:lnTo>
                  <a:lnTo>
                    <a:pt x="221457" y="221456"/>
                  </a:lnTo>
                  <a:lnTo>
                    <a:pt x="204788" y="197644"/>
                  </a:lnTo>
                  <a:lnTo>
                    <a:pt x="202407" y="157162"/>
                  </a:lnTo>
                  <a:lnTo>
                    <a:pt x="216694" y="140494"/>
                  </a:lnTo>
                  <a:lnTo>
                    <a:pt x="223838" y="92869"/>
                  </a:lnTo>
                  <a:lnTo>
                    <a:pt x="242888" y="61912"/>
                  </a:lnTo>
                  <a:lnTo>
                    <a:pt x="273844" y="45244"/>
                  </a:lnTo>
                  <a:lnTo>
                    <a:pt x="307182" y="33337"/>
                  </a:lnTo>
                  <a:lnTo>
                    <a:pt x="307182" y="0"/>
                  </a:lnTo>
                  <a:lnTo>
                    <a:pt x="0" y="4762"/>
                  </a:lnTo>
                  <a:lnTo>
                    <a:pt x="0" y="1593056"/>
                  </a:lnTo>
                  <a:lnTo>
                    <a:pt x="126207" y="159067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9ED192AF-2BF5-4B23-ABE4-C4EB2B3DF85C}"/>
                </a:ext>
              </a:extLst>
            </p:cNvPr>
            <p:cNvSpPr/>
            <p:nvPr/>
          </p:nvSpPr>
          <p:spPr>
            <a:xfrm>
              <a:off x="1412081" y="4460081"/>
              <a:ext cx="1176338" cy="80963"/>
            </a:xfrm>
            <a:custGeom>
              <a:avLst/>
              <a:gdLst>
                <a:gd name="connsiteX0" fmla="*/ 64294 w 1176338"/>
                <a:gd name="connsiteY0" fmla="*/ 57150 h 80963"/>
                <a:gd name="connsiteX1" fmla="*/ 335757 w 1176338"/>
                <a:gd name="connsiteY1" fmla="*/ 80963 h 80963"/>
                <a:gd name="connsiteX2" fmla="*/ 1176338 w 1176338"/>
                <a:gd name="connsiteY2" fmla="*/ 42863 h 80963"/>
                <a:gd name="connsiteX3" fmla="*/ 1164432 w 1176338"/>
                <a:gd name="connsiteY3" fmla="*/ 0 h 80963"/>
                <a:gd name="connsiteX4" fmla="*/ 0 w 1176338"/>
                <a:gd name="connsiteY4" fmla="*/ 2382 h 80963"/>
                <a:gd name="connsiteX5" fmla="*/ 64294 w 1176338"/>
                <a:gd name="connsiteY5" fmla="*/ 57150 h 80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338" h="80963">
                  <a:moveTo>
                    <a:pt x="64294" y="57150"/>
                  </a:moveTo>
                  <a:lnTo>
                    <a:pt x="335757" y="80963"/>
                  </a:lnTo>
                  <a:lnTo>
                    <a:pt x="1176338" y="42863"/>
                  </a:lnTo>
                  <a:lnTo>
                    <a:pt x="1164432" y="0"/>
                  </a:lnTo>
                  <a:lnTo>
                    <a:pt x="0" y="2382"/>
                  </a:lnTo>
                  <a:lnTo>
                    <a:pt x="64294" y="57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02804A-3783-4D8D-AF43-8B765DA98C14}"/>
                </a:ext>
              </a:extLst>
            </p:cNvPr>
            <p:cNvSpPr/>
            <p:nvPr/>
          </p:nvSpPr>
          <p:spPr>
            <a:xfrm>
              <a:off x="1162050" y="5324475"/>
              <a:ext cx="1433513" cy="792956"/>
            </a:xfrm>
            <a:custGeom>
              <a:avLst/>
              <a:gdLst>
                <a:gd name="connsiteX0" fmla="*/ 0 w 1433513"/>
                <a:gd name="connsiteY0" fmla="*/ 792956 h 792956"/>
                <a:gd name="connsiteX1" fmla="*/ 0 w 1433513"/>
                <a:gd name="connsiteY1" fmla="*/ 792956 h 792956"/>
                <a:gd name="connsiteX2" fmla="*/ 1433513 w 1433513"/>
                <a:gd name="connsiteY2" fmla="*/ 788194 h 792956"/>
                <a:gd name="connsiteX3" fmla="*/ 1423988 w 1433513"/>
                <a:gd name="connsiteY3" fmla="*/ 742950 h 792956"/>
                <a:gd name="connsiteX4" fmla="*/ 1393031 w 1433513"/>
                <a:gd name="connsiteY4" fmla="*/ 752475 h 792956"/>
                <a:gd name="connsiteX5" fmla="*/ 1383506 w 1433513"/>
                <a:gd name="connsiteY5" fmla="*/ 769144 h 792956"/>
                <a:gd name="connsiteX6" fmla="*/ 1345406 w 1433513"/>
                <a:gd name="connsiteY6" fmla="*/ 771525 h 792956"/>
                <a:gd name="connsiteX7" fmla="*/ 1331119 w 1433513"/>
                <a:gd name="connsiteY7" fmla="*/ 778669 h 792956"/>
                <a:gd name="connsiteX8" fmla="*/ 1285875 w 1433513"/>
                <a:gd name="connsiteY8" fmla="*/ 778669 h 792956"/>
                <a:gd name="connsiteX9" fmla="*/ 1269206 w 1433513"/>
                <a:gd name="connsiteY9" fmla="*/ 769144 h 792956"/>
                <a:gd name="connsiteX10" fmla="*/ 1264444 w 1433513"/>
                <a:gd name="connsiteY10" fmla="*/ 747713 h 792956"/>
                <a:gd name="connsiteX11" fmla="*/ 1273969 w 1433513"/>
                <a:gd name="connsiteY11" fmla="*/ 735806 h 792956"/>
                <a:gd name="connsiteX12" fmla="*/ 1266825 w 1433513"/>
                <a:gd name="connsiteY12" fmla="*/ 707231 h 792956"/>
                <a:gd name="connsiteX13" fmla="*/ 1259681 w 1433513"/>
                <a:gd name="connsiteY13" fmla="*/ 695325 h 792956"/>
                <a:gd name="connsiteX14" fmla="*/ 1254919 w 1433513"/>
                <a:gd name="connsiteY14" fmla="*/ 664369 h 792956"/>
                <a:gd name="connsiteX15" fmla="*/ 1226344 w 1433513"/>
                <a:gd name="connsiteY15" fmla="*/ 673894 h 792956"/>
                <a:gd name="connsiteX16" fmla="*/ 1219200 w 1433513"/>
                <a:gd name="connsiteY16" fmla="*/ 704850 h 792956"/>
                <a:gd name="connsiteX17" fmla="*/ 1219200 w 1433513"/>
                <a:gd name="connsiteY17" fmla="*/ 728663 h 792956"/>
                <a:gd name="connsiteX18" fmla="*/ 1221581 w 1433513"/>
                <a:gd name="connsiteY18" fmla="*/ 759619 h 792956"/>
                <a:gd name="connsiteX19" fmla="*/ 1221581 w 1433513"/>
                <a:gd name="connsiteY19" fmla="*/ 769144 h 792956"/>
                <a:gd name="connsiteX20" fmla="*/ 1212056 w 1433513"/>
                <a:gd name="connsiteY20" fmla="*/ 776288 h 792956"/>
                <a:gd name="connsiteX21" fmla="*/ 1152525 w 1433513"/>
                <a:gd name="connsiteY21" fmla="*/ 773906 h 792956"/>
                <a:gd name="connsiteX22" fmla="*/ 1133475 w 1433513"/>
                <a:gd name="connsiteY22" fmla="*/ 773906 h 792956"/>
                <a:gd name="connsiteX23" fmla="*/ 1123950 w 1433513"/>
                <a:gd name="connsiteY23" fmla="*/ 764381 h 792956"/>
                <a:gd name="connsiteX24" fmla="*/ 1121569 w 1433513"/>
                <a:gd name="connsiteY24" fmla="*/ 740569 h 792956"/>
                <a:gd name="connsiteX25" fmla="*/ 1140619 w 1433513"/>
                <a:gd name="connsiteY25" fmla="*/ 735806 h 792956"/>
                <a:gd name="connsiteX26" fmla="*/ 1143000 w 1433513"/>
                <a:gd name="connsiteY26" fmla="*/ 726281 h 792956"/>
                <a:gd name="connsiteX27" fmla="*/ 1157288 w 1433513"/>
                <a:gd name="connsiteY27" fmla="*/ 719138 h 792956"/>
                <a:gd name="connsiteX28" fmla="*/ 1154906 w 1433513"/>
                <a:gd name="connsiteY28" fmla="*/ 678656 h 792956"/>
                <a:gd name="connsiteX29" fmla="*/ 1123950 w 1433513"/>
                <a:gd name="connsiteY29" fmla="*/ 678656 h 792956"/>
                <a:gd name="connsiteX30" fmla="*/ 1119188 w 1433513"/>
                <a:gd name="connsiteY30" fmla="*/ 642938 h 792956"/>
                <a:gd name="connsiteX31" fmla="*/ 1114425 w 1433513"/>
                <a:gd name="connsiteY31" fmla="*/ 626269 h 792956"/>
                <a:gd name="connsiteX32" fmla="*/ 1100138 w 1433513"/>
                <a:gd name="connsiteY32" fmla="*/ 609600 h 792956"/>
                <a:gd name="connsiteX33" fmla="*/ 1112044 w 1433513"/>
                <a:gd name="connsiteY33" fmla="*/ 592931 h 792956"/>
                <a:gd name="connsiteX34" fmla="*/ 1090613 w 1433513"/>
                <a:gd name="connsiteY34" fmla="*/ 566738 h 792956"/>
                <a:gd name="connsiteX35" fmla="*/ 1095375 w 1433513"/>
                <a:gd name="connsiteY35" fmla="*/ 545306 h 792956"/>
                <a:gd name="connsiteX36" fmla="*/ 1081088 w 1433513"/>
                <a:gd name="connsiteY36" fmla="*/ 514350 h 792956"/>
                <a:gd name="connsiteX37" fmla="*/ 1073944 w 1433513"/>
                <a:gd name="connsiteY37" fmla="*/ 485775 h 792956"/>
                <a:gd name="connsiteX38" fmla="*/ 1069181 w 1433513"/>
                <a:gd name="connsiteY38" fmla="*/ 440531 h 792956"/>
                <a:gd name="connsiteX39" fmla="*/ 1076325 w 1433513"/>
                <a:gd name="connsiteY39" fmla="*/ 426244 h 792956"/>
                <a:gd name="connsiteX40" fmla="*/ 1076325 w 1433513"/>
                <a:gd name="connsiteY40" fmla="*/ 419100 h 792956"/>
                <a:gd name="connsiteX41" fmla="*/ 1057275 w 1433513"/>
                <a:gd name="connsiteY41" fmla="*/ 400050 h 792956"/>
                <a:gd name="connsiteX42" fmla="*/ 1057275 w 1433513"/>
                <a:gd name="connsiteY42" fmla="*/ 383381 h 792956"/>
                <a:gd name="connsiteX43" fmla="*/ 1140619 w 1433513"/>
                <a:gd name="connsiteY43" fmla="*/ 269081 h 792956"/>
                <a:gd name="connsiteX44" fmla="*/ 1126331 w 1433513"/>
                <a:gd name="connsiteY44" fmla="*/ 250031 h 792956"/>
                <a:gd name="connsiteX45" fmla="*/ 1126331 w 1433513"/>
                <a:gd name="connsiteY45" fmla="*/ 235744 h 792956"/>
                <a:gd name="connsiteX46" fmla="*/ 1109663 w 1433513"/>
                <a:gd name="connsiteY46" fmla="*/ 209550 h 792956"/>
                <a:gd name="connsiteX47" fmla="*/ 1119188 w 1433513"/>
                <a:gd name="connsiteY47" fmla="*/ 197644 h 792956"/>
                <a:gd name="connsiteX48" fmla="*/ 1102519 w 1433513"/>
                <a:gd name="connsiteY48" fmla="*/ 138113 h 792956"/>
                <a:gd name="connsiteX49" fmla="*/ 1116806 w 1433513"/>
                <a:gd name="connsiteY49" fmla="*/ 142875 h 792956"/>
                <a:gd name="connsiteX50" fmla="*/ 1171575 w 1433513"/>
                <a:gd name="connsiteY50" fmla="*/ 104775 h 792956"/>
                <a:gd name="connsiteX51" fmla="*/ 1193006 w 1433513"/>
                <a:gd name="connsiteY51" fmla="*/ 100013 h 792956"/>
                <a:gd name="connsiteX52" fmla="*/ 1197769 w 1433513"/>
                <a:gd name="connsiteY52" fmla="*/ 80963 h 792956"/>
                <a:gd name="connsiteX53" fmla="*/ 938213 w 1433513"/>
                <a:gd name="connsiteY53" fmla="*/ 0 h 792956"/>
                <a:gd name="connsiteX54" fmla="*/ 928688 w 1433513"/>
                <a:gd name="connsiteY54" fmla="*/ 38100 h 792956"/>
                <a:gd name="connsiteX55" fmla="*/ 862013 w 1433513"/>
                <a:gd name="connsiteY55" fmla="*/ 57150 h 792956"/>
                <a:gd name="connsiteX56" fmla="*/ 912019 w 1433513"/>
                <a:gd name="connsiteY56" fmla="*/ 233363 h 792956"/>
                <a:gd name="connsiteX57" fmla="*/ 885825 w 1433513"/>
                <a:gd name="connsiteY57" fmla="*/ 254794 h 792956"/>
                <a:gd name="connsiteX58" fmla="*/ 919163 w 1433513"/>
                <a:gd name="connsiteY58" fmla="*/ 311944 h 792956"/>
                <a:gd name="connsiteX59" fmla="*/ 904875 w 1433513"/>
                <a:gd name="connsiteY59" fmla="*/ 371475 h 792956"/>
                <a:gd name="connsiteX60" fmla="*/ 907256 w 1433513"/>
                <a:gd name="connsiteY60" fmla="*/ 411956 h 792956"/>
                <a:gd name="connsiteX61" fmla="*/ 933450 w 1433513"/>
                <a:gd name="connsiteY61" fmla="*/ 511969 h 792956"/>
                <a:gd name="connsiteX62" fmla="*/ 933450 w 1433513"/>
                <a:gd name="connsiteY62" fmla="*/ 573881 h 792956"/>
                <a:gd name="connsiteX63" fmla="*/ 933450 w 1433513"/>
                <a:gd name="connsiteY63" fmla="*/ 640556 h 792956"/>
                <a:gd name="connsiteX64" fmla="*/ 933450 w 1433513"/>
                <a:gd name="connsiteY64" fmla="*/ 654844 h 792956"/>
                <a:gd name="connsiteX65" fmla="*/ 957263 w 1433513"/>
                <a:gd name="connsiteY65" fmla="*/ 657225 h 792956"/>
                <a:gd name="connsiteX66" fmla="*/ 957263 w 1433513"/>
                <a:gd name="connsiteY66" fmla="*/ 697706 h 792956"/>
                <a:gd name="connsiteX67" fmla="*/ 983456 w 1433513"/>
                <a:gd name="connsiteY67" fmla="*/ 719138 h 792956"/>
                <a:gd name="connsiteX68" fmla="*/ 992981 w 1433513"/>
                <a:gd name="connsiteY68" fmla="*/ 719138 h 792956"/>
                <a:gd name="connsiteX69" fmla="*/ 1000125 w 1433513"/>
                <a:gd name="connsiteY69" fmla="*/ 728663 h 792956"/>
                <a:gd name="connsiteX70" fmla="*/ 1000125 w 1433513"/>
                <a:gd name="connsiteY70" fmla="*/ 754856 h 792956"/>
                <a:gd name="connsiteX71" fmla="*/ 969169 w 1433513"/>
                <a:gd name="connsiteY71" fmla="*/ 766763 h 792956"/>
                <a:gd name="connsiteX72" fmla="*/ 942975 w 1433513"/>
                <a:gd name="connsiteY72" fmla="*/ 769144 h 792956"/>
                <a:gd name="connsiteX73" fmla="*/ 935831 w 1433513"/>
                <a:gd name="connsiteY73" fmla="*/ 773906 h 792956"/>
                <a:gd name="connsiteX74" fmla="*/ 0 w 1433513"/>
                <a:gd name="connsiteY74" fmla="*/ 792956 h 79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433513" h="792956">
                  <a:moveTo>
                    <a:pt x="0" y="792956"/>
                  </a:moveTo>
                  <a:lnTo>
                    <a:pt x="0" y="792956"/>
                  </a:lnTo>
                  <a:lnTo>
                    <a:pt x="1433513" y="788194"/>
                  </a:lnTo>
                  <a:lnTo>
                    <a:pt x="1423988" y="742950"/>
                  </a:lnTo>
                  <a:lnTo>
                    <a:pt x="1393031" y="752475"/>
                  </a:lnTo>
                  <a:lnTo>
                    <a:pt x="1383506" y="769144"/>
                  </a:lnTo>
                  <a:lnTo>
                    <a:pt x="1345406" y="771525"/>
                  </a:lnTo>
                  <a:lnTo>
                    <a:pt x="1331119" y="778669"/>
                  </a:lnTo>
                  <a:lnTo>
                    <a:pt x="1285875" y="778669"/>
                  </a:lnTo>
                  <a:lnTo>
                    <a:pt x="1269206" y="769144"/>
                  </a:lnTo>
                  <a:lnTo>
                    <a:pt x="1264444" y="747713"/>
                  </a:lnTo>
                  <a:lnTo>
                    <a:pt x="1273969" y="735806"/>
                  </a:lnTo>
                  <a:lnTo>
                    <a:pt x="1266825" y="707231"/>
                  </a:lnTo>
                  <a:lnTo>
                    <a:pt x="1259681" y="695325"/>
                  </a:lnTo>
                  <a:lnTo>
                    <a:pt x="1254919" y="664369"/>
                  </a:lnTo>
                  <a:lnTo>
                    <a:pt x="1226344" y="673894"/>
                  </a:lnTo>
                  <a:lnTo>
                    <a:pt x="1219200" y="704850"/>
                  </a:lnTo>
                  <a:lnTo>
                    <a:pt x="1219200" y="728663"/>
                  </a:lnTo>
                  <a:lnTo>
                    <a:pt x="1221581" y="759619"/>
                  </a:lnTo>
                  <a:lnTo>
                    <a:pt x="1221581" y="769144"/>
                  </a:lnTo>
                  <a:lnTo>
                    <a:pt x="1212056" y="776288"/>
                  </a:lnTo>
                  <a:lnTo>
                    <a:pt x="1152525" y="773906"/>
                  </a:lnTo>
                  <a:lnTo>
                    <a:pt x="1133475" y="773906"/>
                  </a:lnTo>
                  <a:lnTo>
                    <a:pt x="1123950" y="764381"/>
                  </a:lnTo>
                  <a:lnTo>
                    <a:pt x="1121569" y="740569"/>
                  </a:lnTo>
                  <a:lnTo>
                    <a:pt x="1140619" y="735806"/>
                  </a:lnTo>
                  <a:lnTo>
                    <a:pt x="1143000" y="726281"/>
                  </a:lnTo>
                  <a:lnTo>
                    <a:pt x="1157288" y="719138"/>
                  </a:lnTo>
                  <a:lnTo>
                    <a:pt x="1154906" y="678656"/>
                  </a:lnTo>
                  <a:lnTo>
                    <a:pt x="1123950" y="678656"/>
                  </a:lnTo>
                  <a:lnTo>
                    <a:pt x="1119188" y="642938"/>
                  </a:lnTo>
                  <a:lnTo>
                    <a:pt x="1114425" y="626269"/>
                  </a:lnTo>
                  <a:lnTo>
                    <a:pt x="1100138" y="609600"/>
                  </a:lnTo>
                  <a:lnTo>
                    <a:pt x="1112044" y="592931"/>
                  </a:lnTo>
                  <a:lnTo>
                    <a:pt x="1090613" y="566738"/>
                  </a:lnTo>
                  <a:lnTo>
                    <a:pt x="1095375" y="545306"/>
                  </a:lnTo>
                  <a:lnTo>
                    <a:pt x="1081088" y="514350"/>
                  </a:lnTo>
                  <a:lnTo>
                    <a:pt x="1073944" y="485775"/>
                  </a:lnTo>
                  <a:lnTo>
                    <a:pt x="1069181" y="440531"/>
                  </a:lnTo>
                  <a:lnTo>
                    <a:pt x="1076325" y="426244"/>
                  </a:lnTo>
                  <a:lnTo>
                    <a:pt x="1076325" y="419100"/>
                  </a:lnTo>
                  <a:lnTo>
                    <a:pt x="1057275" y="400050"/>
                  </a:lnTo>
                  <a:lnTo>
                    <a:pt x="1057275" y="383381"/>
                  </a:lnTo>
                  <a:lnTo>
                    <a:pt x="1140619" y="269081"/>
                  </a:lnTo>
                  <a:lnTo>
                    <a:pt x="1126331" y="250031"/>
                  </a:lnTo>
                  <a:lnTo>
                    <a:pt x="1126331" y="235744"/>
                  </a:lnTo>
                  <a:lnTo>
                    <a:pt x="1109663" y="209550"/>
                  </a:lnTo>
                  <a:lnTo>
                    <a:pt x="1119188" y="197644"/>
                  </a:lnTo>
                  <a:lnTo>
                    <a:pt x="1102519" y="138113"/>
                  </a:lnTo>
                  <a:lnTo>
                    <a:pt x="1116806" y="142875"/>
                  </a:lnTo>
                  <a:lnTo>
                    <a:pt x="1171575" y="104775"/>
                  </a:lnTo>
                  <a:lnTo>
                    <a:pt x="1193006" y="100013"/>
                  </a:lnTo>
                  <a:lnTo>
                    <a:pt x="1197769" y="80963"/>
                  </a:lnTo>
                  <a:lnTo>
                    <a:pt x="938213" y="0"/>
                  </a:lnTo>
                  <a:lnTo>
                    <a:pt x="928688" y="38100"/>
                  </a:lnTo>
                  <a:lnTo>
                    <a:pt x="862013" y="57150"/>
                  </a:lnTo>
                  <a:lnTo>
                    <a:pt x="912019" y="233363"/>
                  </a:lnTo>
                  <a:lnTo>
                    <a:pt x="885825" y="254794"/>
                  </a:lnTo>
                  <a:lnTo>
                    <a:pt x="919163" y="311944"/>
                  </a:lnTo>
                  <a:lnTo>
                    <a:pt x="904875" y="371475"/>
                  </a:lnTo>
                  <a:lnTo>
                    <a:pt x="907256" y="411956"/>
                  </a:lnTo>
                  <a:lnTo>
                    <a:pt x="933450" y="511969"/>
                  </a:lnTo>
                  <a:lnTo>
                    <a:pt x="933450" y="573881"/>
                  </a:lnTo>
                  <a:lnTo>
                    <a:pt x="933450" y="640556"/>
                  </a:lnTo>
                  <a:lnTo>
                    <a:pt x="933450" y="654844"/>
                  </a:lnTo>
                  <a:lnTo>
                    <a:pt x="957263" y="657225"/>
                  </a:lnTo>
                  <a:lnTo>
                    <a:pt x="957263" y="697706"/>
                  </a:lnTo>
                  <a:lnTo>
                    <a:pt x="983456" y="719138"/>
                  </a:lnTo>
                  <a:lnTo>
                    <a:pt x="992981" y="719138"/>
                  </a:lnTo>
                  <a:lnTo>
                    <a:pt x="1000125" y="728663"/>
                  </a:lnTo>
                  <a:lnTo>
                    <a:pt x="1000125" y="754856"/>
                  </a:lnTo>
                  <a:lnTo>
                    <a:pt x="969169" y="766763"/>
                  </a:lnTo>
                  <a:lnTo>
                    <a:pt x="942975" y="769144"/>
                  </a:lnTo>
                  <a:lnTo>
                    <a:pt x="935831" y="773906"/>
                  </a:lnTo>
                  <a:lnTo>
                    <a:pt x="0" y="7929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8D86AC2-FF83-4F40-9330-06B16B224FCC}"/>
                </a:ext>
              </a:extLst>
            </p:cNvPr>
            <p:cNvSpPr/>
            <p:nvPr/>
          </p:nvSpPr>
          <p:spPr>
            <a:xfrm>
              <a:off x="1457325" y="5572125"/>
              <a:ext cx="69056" cy="540544"/>
            </a:xfrm>
            <a:custGeom>
              <a:avLst/>
              <a:gdLst>
                <a:gd name="connsiteX0" fmla="*/ 28575 w 69056"/>
                <a:gd name="connsiteY0" fmla="*/ 0 h 540544"/>
                <a:gd name="connsiteX1" fmla="*/ 59531 w 69056"/>
                <a:gd name="connsiteY1" fmla="*/ 64294 h 540544"/>
                <a:gd name="connsiteX2" fmla="*/ 59531 w 69056"/>
                <a:gd name="connsiteY2" fmla="*/ 83344 h 540544"/>
                <a:gd name="connsiteX3" fmla="*/ 54769 w 69056"/>
                <a:gd name="connsiteY3" fmla="*/ 114300 h 540544"/>
                <a:gd name="connsiteX4" fmla="*/ 50006 w 69056"/>
                <a:gd name="connsiteY4" fmla="*/ 135731 h 540544"/>
                <a:gd name="connsiteX5" fmla="*/ 42863 w 69056"/>
                <a:gd name="connsiteY5" fmla="*/ 152400 h 540544"/>
                <a:gd name="connsiteX6" fmla="*/ 38100 w 69056"/>
                <a:gd name="connsiteY6" fmla="*/ 171450 h 540544"/>
                <a:gd name="connsiteX7" fmla="*/ 35719 w 69056"/>
                <a:gd name="connsiteY7" fmla="*/ 192881 h 540544"/>
                <a:gd name="connsiteX8" fmla="*/ 28575 w 69056"/>
                <a:gd name="connsiteY8" fmla="*/ 228600 h 540544"/>
                <a:gd name="connsiteX9" fmla="*/ 38100 w 69056"/>
                <a:gd name="connsiteY9" fmla="*/ 292894 h 540544"/>
                <a:gd name="connsiteX10" fmla="*/ 50006 w 69056"/>
                <a:gd name="connsiteY10" fmla="*/ 335756 h 540544"/>
                <a:gd name="connsiteX11" fmla="*/ 61913 w 69056"/>
                <a:gd name="connsiteY11" fmla="*/ 371475 h 540544"/>
                <a:gd name="connsiteX12" fmla="*/ 61913 w 69056"/>
                <a:gd name="connsiteY12" fmla="*/ 378619 h 540544"/>
                <a:gd name="connsiteX13" fmla="*/ 52388 w 69056"/>
                <a:gd name="connsiteY13" fmla="*/ 378619 h 540544"/>
                <a:gd name="connsiteX14" fmla="*/ 61913 w 69056"/>
                <a:gd name="connsiteY14" fmla="*/ 407194 h 540544"/>
                <a:gd name="connsiteX15" fmla="*/ 47625 w 69056"/>
                <a:gd name="connsiteY15" fmla="*/ 409575 h 540544"/>
                <a:gd name="connsiteX16" fmla="*/ 59531 w 69056"/>
                <a:gd name="connsiteY16" fmla="*/ 488156 h 540544"/>
                <a:gd name="connsiteX17" fmla="*/ 54769 w 69056"/>
                <a:gd name="connsiteY17" fmla="*/ 497681 h 540544"/>
                <a:gd name="connsiteX18" fmla="*/ 59531 w 69056"/>
                <a:gd name="connsiteY18" fmla="*/ 519113 h 540544"/>
                <a:gd name="connsiteX19" fmla="*/ 69056 w 69056"/>
                <a:gd name="connsiteY19" fmla="*/ 528638 h 540544"/>
                <a:gd name="connsiteX20" fmla="*/ 4763 w 69056"/>
                <a:gd name="connsiteY20" fmla="*/ 540544 h 540544"/>
                <a:gd name="connsiteX21" fmla="*/ 2381 w 69056"/>
                <a:gd name="connsiteY21" fmla="*/ 523875 h 540544"/>
                <a:gd name="connsiteX22" fmla="*/ 19050 w 69056"/>
                <a:gd name="connsiteY22" fmla="*/ 502444 h 540544"/>
                <a:gd name="connsiteX23" fmla="*/ 19050 w 69056"/>
                <a:gd name="connsiteY23" fmla="*/ 502444 h 540544"/>
                <a:gd name="connsiteX24" fmla="*/ 14288 w 69056"/>
                <a:gd name="connsiteY24" fmla="*/ 481013 h 540544"/>
                <a:gd name="connsiteX25" fmla="*/ 16669 w 69056"/>
                <a:gd name="connsiteY25" fmla="*/ 440531 h 540544"/>
                <a:gd name="connsiteX26" fmla="*/ 11906 w 69056"/>
                <a:gd name="connsiteY26" fmla="*/ 423863 h 540544"/>
                <a:gd name="connsiteX27" fmla="*/ 11906 w 69056"/>
                <a:gd name="connsiteY27" fmla="*/ 423863 h 540544"/>
                <a:gd name="connsiteX28" fmla="*/ 19050 w 69056"/>
                <a:gd name="connsiteY28" fmla="*/ 390525 h 540544"/>
                <a:gd name="connsiteX29" fmla="*/ 7144 w 69056"/>
                <a:gd name="connsiteY29" fmla="*/ 373856 h 540544"/>
                <a:gd name="connsiteX30" fmla="*/ 23813 w 69056"/>
                <a:gd name="connsiteY30" fmla="*/ 300038 h 540544"/>
                <a:gd name="connsiteX31" fmla="*/ 26194 w 69056"/>
                <a:gd name="connsiteY31" fmla="*/ 269081 h 540544"/>
                <a:gd name="connsiteX32" fmla="*/ 16669 w 69056"/>
                <a:gd name="connsiteY32" fmla="*/ 185738 h 540544"/>
                <a:gd name="connsiteX33" fmla="*/ 9525 w 69056"/>
                <a:gd name="connsiteY33" fmla="*/ 142875 h 540544"/>
                <a:gd name="connsiteX34" fmla="*/ 0 w 69056"/>
                <a:gd name="connsiteY34" fmla="*/ 119063 h 540544"/>
                <a:gd name="connsiteX35" fmla="*/ 16669 w 69056"/>
                <a:gd name="connsiteY35" fmla="*/ 80963 h 540544"/>
                <a:gd name="connsiteX36" fmla="*/ 21431 w 69056"/>
                <a:gd name="connsiteY36" fmla="*/ 54769 h 540544"/>
                <a:gd name="connsiteX37" fmla="*/ 28575 w 69056"/>
                <a:gd name="connsiteY37" fmla="*/ 0 h 54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540544">
                  <a:moveTo>
                    <a:pt x="28575" y="0"/>
                  </a:moveTo>
                  <a:lnTo>
                    <a:pt x="59531" y="64294"/>
                  </a:lnTo>
                  <a:lnTo>
                    <a:pt x="59531" y="83344"/>
                  </a:lnTo>
                  <a:lnTo>
                    <a:pt x="54769" y="114300"/>
                  </a:lnTo>
                  <a:lnTo>
                    <a:pt x="50006" y="135731"/>
                  </a:lnTo>
                  <a:lnTo>
                    <a:pt x="42863" y="152400"/>
                  </a:lnTo>
                  <a:lnTo>
                    <a:pt x="38100" y="171450"/>
                  </a:lnTo>
                  <a:lnTo>
                    <a:pt x="35719" y="192881"/>
                  </a:lnTo>
                  <a:lnTo>
                    <a:pt x="28575" y="228600"/>
                  </a:lnTo>
                  <a:lnTo>
                    <a:pt x="38100" y="292894"/>
                  </a:lnTo>
                  <a:lnTo>
                    <a:pt x="50006" y="335756"/>
                  </a:lnTo>
                  <a:lnTo>
                    <a:pt x="61913" y="371475"/>
                  </a:lnTo>
                  <a:lnTo>
                    <a:pt x="61913" y="378619"/>
                  </a:lnTo>
                  <a:lnTo>
                    <a:pt x="52388" y="378619"/>
                  </a:lnTo>
                  <a:lnTo>
                    <a:pt x="61913" y="407194"/>
                  </a:lnTo>
                  <a:lnTo>
                    <a:pt x="47625" y="409575"/>
                  </a:lnTo>
                  <a:lnTo>
                    <a:pt x="59531" y="488156"/>
                  </a:lnTo>
                  <a:lnTo>
                    <a:pt x="54769" y="497681"/>
                  </a:lnTo>
                  <a:lnTo>
                    <a:pt x="59531" y="519113"/>
                  </a:lnTo>
                  <a:lnTo>
                    <a:pt x="69056" y="528638"/>
                  </a:lnTo>
                  <a:lnTo>
                    <a:pt x="4763" y="540544"/>
                  </a:lnTo>
                  <a:lnTo>
                    <a:pt x="2381" y="523875"/>
                  </a:lnTo>
                  <a:lnTo>
                    <a:pt x="19050" y="502444"/>
                  </a:lnTo>
                  <a:lnTo>
                    <a:pt x="19050" y="502444"/>
                  </a:lnTo>
                  <a:lnTo>
                    <a:pt x="14288" y="481013"/>
                  </a:lnTo>
                  <a:lnTo>
                    <a:pt x="16669" y="440531"/>
                  </a:lnTo>
                  <a:lnTo>
                    <a:pt x="11906" y="423863"/>
                  </a:lnTo>
                  <a:lnTo>
                    <a:pt x="11906" y="423863"/>
                  </a:lnTo>
                  <a:lnTo>
                    <a:pt x="19050" y="390525"/>
                  </a:lnTo>
                  <a:lnTo>
                    <a:pt x="7144" y="373856"/>
                  </a:lnTo>
                  <a:lnTo>
                    <a:pt x="23813" y="300038"/>
                  </a:lnTo>
                  <a:lnTo>
                    <a:pt x="26194" y="269081"/>
                  </a:lnTo>
                  <a:lnTo>
                    <a:pt x="16669" y="185738"/>
                  </a:lnTo>
                  <a:lnTo>
                    <a:pt x="9525" y="142875"/>
                  </a:lnTo>
                  <a:lnTo>
                    <a:pt x="0" y="119063"/>
                  </a:lnTo>
                  <a:lnTo>
                    <a:pt x="16669" y="80963"/>
                  </a:lnTo>
                  <a:lnTo>
                    <a:pt x="21431" y="54769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AD42380-BDF2-4243-9464-739C2C073701}"/>
                </a:ext>
              </a:extLst>
            </p:cNvPr>
            <p:cNvSpPr/>
            <p:nvPr/>
          </p:nvSpPr>
          <p:spPr>
            <a:xfrm>
              <a:off x="1133475" y="6060281"/>
              <a:ext cx="192881" cy="54769"/>
            </a:xfrm>
            <a:custGeom>
              <a:avLst/>
              <a:gdLst>
                <a:gd name="connsiteX0" fmla="*/ 192881 w 192881"/>
                <a:gd name="connsiteY0" fmla="*/ 50007 h 54769"/>
                <a:gd name="connsiteX1" fmla="*/ 154781 w 192881"/>
                <a:gd name="connsiteY1" fmla="*/ 0 h 54769"/>
                <a:gd name="connsiteX2" fmla="*/ 0 w 192881"/>
                <a:gd name="connsiteY2" fmla="*/ 0 h 54769"/>
                <a:gd name="connsiteX3" fmla="*/ 2381 w 192881"/>
                <a:gd name="connsiteY3" fmla="*/ 54769 h 54769"/>
                <a:gd name="connsiteX4" fmla="*/ 192881 w 192881"/>
                <a:gd name="connsiteY4" fmla="*/ 50007 h 5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881" h="54769">
                  <a:moveTo>
                    <a:pt x="192881" y="50007"/>
                  </a:moveTo>
                  <a:lnTo>
                    <a:pt x="154781" y="0"/>
                  </a:lnTo>
                  <a:lnTo>
                    <a:pt x="0" y="0"/>
                  </a:lnTo>
                  <a:cubicBezTo>
                    <a:pt x="794" y="18256"/>
                    <a:pt x="1587" y="36513"/>
                    <a:pt x="2381" y="54769"/>
                  </a:cubicBezTo>
                  <a:lnTo>
                    <a:pt x="192881" y="500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A973C7F-CF3F-4A5B-BAED-390B671AF3A7}"/>
                </a:ext>
              </a:extLst>
            </p:cNvPr>
            <p:cNvSpPr/>
            <p:nvPr/>
          </p:nvSpPr>
          <p:spPr>
            <a:xfrm>
              <a:off x="2405063" y="5410200"/>
              <a:ext cx="192881" cy="673894"/>
            </a:xfrm>
            <a:custGeom>
              <a:avLst/>
              <a:gdLst>
                <a:gd name="connsiteX0" fmla="*/ 0 w 192881"/>
                <a:gd name="connsiteY0" fmla="*/ 11906 h 673894"/>
                <a:gd name="connsiteX1" fmla="*/ 38100 w 192881"/>
                <a:gd name="connsiteY1" fmla="*/ 47625 h 673894"/>
                <a:gd name="connsiteX2" fmla="*/ 50006 w 192881"/>
                <a:gd name="connsiteY2" fmla="*/ 97631 h 673894"/>
                <a:gd name="connsiteX3" fmla="*/ 40481 w 192881"/>
                <a:gd name="connsiteY3" fmla="*/ 126206 h 673894"/>
                <a:gd name="connsiteX4" fmla="*/ 21431 w 192881"/>
                <a:gd name="connsiteY4" fmla="*/ 147638 h 673894"/>
                <a:gd name="connsiteX5" fmla="*/ 19050 w 192881"/>
                <a:gd name="connsiteY5" fmla="*/ 152400 h 673894"/>
                <a:gd name="connsiteX6" fmla="*/ 54768 w 192881"/>
                <a:gd name="connsiteY6" fmla="*/ 166688 h 673894"/>
                <a:gd name="connsiteX7" fmla="*/ 116681 w 192881"/>
                <a:gd name="connsiteY7" fmla="*/ 245269 h 673894"/>
                <a:gd name="connsiteX8" fmla="*/ 104775 w 192881"/>
                <a:gd name="connsiteY8" fmla="*/ 276225 h 673894"/>
                <a:gd name="connsiteX9" fmla="*/ 130968 w 192881"/>
                <a:gd name="connsiteY9" fmla="*/ 350044 h 673894"/>
                <a:gd name="connsiteX10" fmla="*/ 128587 w 192881"/>
                <a:gd name="connsiteY10" fmla="*/ 383381 h 673894"/>
                <a:gd name="connsiteX11" fmla="*/ 107156 w 192881"/>
                <a:gd name="connsiteY11" fmla="*/ 438150 h 673894"/>
                <a:gd name="connsiteX12" fmla="*/ 116681 w 192881"/>
                <a:gd name="connsiteY12" fmla="*/ 476250 h 673894"/>
                <a:gd name="connsiteX13" fmla="*/ 121443 w 192881"/>
                <a:gd name="connsiteY13" fmla="*/ 526256 h 673894"/>
                <a:gd name="connsiteX14" fmla="*/ 88106 w 192881"/>
                <a:gd name="connsiteY14" fmla="*/ 557213 h 673894"/>
                <a:gd name="connsiteX15" fmla="*/ 85725 w 192881"/>
                <a:gd name="connsiteY15" fmla="*/ 619125 h 673894"/>
                <a:gd name="connsiteX16" fmla="*/ 111918 w 192881"/>
                <a:gd name="connsiteY16" fmla="*/ 640556 h 673894"/>
                <a:gd name="connsiteX17" fmla="*/ 138112 w 192881"/>
                <a:gd name="connsiteY17" fmla="*/ 645319 h 673894"/>
                <a:gd name="connsiteX18" fmla="*/ 147637 w 192881"/>
                <a:gd name="connsiteY18" fmla="*/ 654844 h 673894"/>
                <a:gd name="connsiteX19" fmla="*/ 152400 w 192881"/>
                <a:gd name="connsiteY19" fmla="*/ 673894 h 673894"/>
                <a:gd name="connsiteX20" fmla="*/ 176212 w 192881"/>
                <a:gd name="connsiteY20" fmla="*/ 669131 h 673894"/>
                <a:gd name="connsiteX21" fmla="*/ 192881 w 192881"/>
                <a:gd name="connsiteY21" fmla="*/ 0 h 673894"/>
                <a:gd name="connsiteX22" fmla="*/ 0 w 192881"/>
                <a:gd name="connsiteY22" fmla="*/ 11906 h 67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2881" h="673894">
                  <a:moveTo>
                    <a:pt x="0" y="11906"/>
                  </a:moveTo>
                  <a:lnTo>
                    <a:pt x="38100" y="47625"/>
                  </a:lnTo>
                  <a:lnTo>
                    <a:pt x="50006" y="97631"/>
                  </a:lnTo>
                  <a:lnTo>
                    <a:pt x="40481" y="126206"/>
                  </a:lnTo>
                  <a:lnTo>
                    <a:pt x="21431" y="147638"/>
                  </a:lnTo>
                  <a:lnTo>
                    <a:pt x="19050" y="152400"/>
                  </a:lnTo>
                  <a:lnTo>
                    <a:pt x="54768" y="166688"/>
                  </a:lnTo>
                  <a:lnTo>
                    <a:pt x="116681" y="245269"/>
                  </a:lnTo>
                  <a:lnTo>
                    <a:pt x="104775" y="276225"/>
                  </a:lnTo>
                  <a:lnTo>
                    <a:pt x="130968" y="350044"/>
                  </a:lnTo>
                  <a:lnTo>
                    <a:pt x="128587" y="383381"/>
                  </a:lnTo>
                  <a:lnTo>
                    <a:pt x="107156" y="438150"/>
                  </a:lnTo>
                  <a:lnTo>
                    <a:pt x="116681" y="476250"/>
                  </a:lnTo>
                  <a:lnTo>
                    <a:pt x="121443" y="526256"/>
                  </a:lnTo>
                  <a:lnTo>
                    <a:pt x="88106" y="557213"/>
                  </a:lnTo>
                  <a:cubicBezTo>
                    <a:pt x="87312" y="577850"/>
                    <a:pt x="86519" y="598488"/>
                    <a:pt x="85725" y="619125"/>
                  </a:cubicBezTo>
                  <a:lnTo>
                    <a:pt x="111918" y="640556"/>
                  </a:lnTo>
                  <a:lnTo>
                    <a:pt x="138112" y="645319"/>
                  </a:lnTo>
                  <a:lnTo>
                    <a:pt x="147637" y="654844"/>
                  </a:lnTo>
                  <a:lnTo>
                    <a:pt x="152400" y="673894"/>
                  </a:lnTo>
                  <a:lnTo>
                    <a:pt x="176212" y="669131"/>
                  </a:lnTo>
                  <a:lnTo>
                    <a:pt x="192881" y="0"/>
                  </a:lnTo>
                  <a:lnTo>
                    <a:pt x="0" y="119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A608CCB6-AF16-426B-AE6F-A6AA1C0765B0}"/>
                </a:ext>
              </a:extLst>
            </p:cNvPr>
            <p:cNvSpPr/>
            <p:nvPr/>
          </p:nvSpPr>
          <p:spPr>
            <a:xfrm>
              <a:off x="1593056" y="4860131"/>
              <a:ext cx="302419" cy="1262063"/>
            </a:xfrm>
            <a:custGeom>
              <a:avLst/>
              <a:gdLst>
                <a:gd name="connsiteX0" fmla="*/ 85725 w 302419"/>
                <a:gd name="connsiteY0" fmla="*/ 1247775 h 1262063"/>
                <a:gd name="connsiteX1" fmla="*/ 109538 w 302419"/>
                <a:gd name="connsiteY1" fmla="*/ 1212057 h 1262063"/>
                <a:gd name="connsiteX2" fmla="*/ 104775 w 302419"/>
                <a:gd name="connsiteY2" fmla="*/ 1181100 h 1262063"/>
                <a:gd name="connsiteX3" fmla="*/ 85725 w 302419"/>
                <a:gd name="connsiteY3" fmla="*/ 1183482 h 1262063"/>
                <a:gd name="connsiteX4" fmla="*/ 23813 w 302419"/>
                <a:gd name="connsiteY4" fmla="*/ 1133475 h 1262063"/>
                <a:gd name="connsiteX5" fmla="*/ 40482 w 302419"/>
                <a:gd name="connsiteY5" fmla="*/ 1114425 h 1262063"/>
                <a:gd name="connsiteX6" fmla="*/ 4763 w 302419"/>
                <a:gd name="connsiteY6" fmla="*/ 1107282 h 1262063"/>
                <a:gd name="connsiteX7" fmla="*/ 11907 w 302419"/>
                <a:gd name="connsiteY7" fmla="*/ 1085850 h 1262063"/>
                <a:gd name="connsiteX8" fmla="*/ 0 w 302419"/>
                <a:gd name="connsiteY8" fmla="*/ 1081088 h 1262063"/>
                <a:gd name="connsiteX9" fmla="*/ 30957 w 302419"/>
                <a:gd name="connsiteY9" fmla="*/ 940594 h 1262063"/>
                <a:gd name="connsiteX10" fmla="*/ 21432 w 302419"/>
                <a:gd name="connsiteY10" fmla="*/ 883444 h 1262063"/>
                <a:gd name="connsiteX11" fmla="*/ 21432 w 302419"/>
                <a:gd name="connsiteY11" fmla="*/ 854869 h 1262063"/>
                <a:gd name="connsiteX12" fmla="*/ 33338 w 302419"/>
                <a:gd name="connsiteY12" fmla="*/ 807244 h 1262063"/>
                <a:gd name="connsiteX13" fmla="*/ 50007 w 302419"/>
                <a:gd name="connsiteY13" fmla="*/ 769144 h 1262063"/>
                <a:gd name="connsiteX14" fmla="*/ 50007 w 302419"/>
                <a:gd name="connsiteY14" fmla="*/ 728663 h 1262063"/>
                <a:gd name="connsiteX15" fmla="*/ 40482 w 302419"/>
                <a:gd name="connsiteY15" fmla="*/ 700088 h 1262063"/>
                <a:gd name="connsiteX16" fmla="*/ 54769 w 302419"/>
                <a:gd name="connsiteY16" fmla="*/ 671513 h 1262063"/>
                <a:gd name="connsiteX17" fmla="*/ 40482 w 302419"/>
                <a:gd name="connsiteY17" fmla="*/ 602457 h 1262063"/>
                <a:gd name="connsiteX18" fmla="*/ 52388 w 302419"/>
                <a:gd name="connsiteY18" fmla="*/ 531019 h 1262063"/>
                <a:gd name="connsiteX19" fmla="*/ 59532 w 302419"/>
                <a:gd name="connsiteY19" fmla="*/ 421482 h 1262063"/>
                <a:gd name="connsiteX20" fmla="*/ 52388 w 302419"/>
                <a:gd name="connsiteY20" fmla="*/ 366713 h 1262063"/>
                <a:gd name="connsiteX21" fmla="*/ 42863 w 302419"/>
                <a:gd name="connsiteY21" fmla="*/ 235744 h 1262063"/>
                <a:gd name="connsiteX22" fmla="*/ 76200 w 302419"/>
                <a:gd name="connsiteY22" fmla="*/ 245269 h 1262063"/>
                <a:gd name="connsiteX23" fmla="*/ 109538 w 302419"/>
                <a:gd name="connsiteY23" fmla="*/ 235744 h 1262063"/>
                <a:gd name="connsiteX24" fmla="*/ 130969 w 302419"/>
                <a:gd name="connsiteY24" fmla="*/ 214313 h 1262063"/>
                <a:gd name="connsiteX25" fmla="*/ 145257 w 302419"/>
                <a:gd name="connsiteY25" fmla="*/ 190500 h 1262063"/>
                <a:gd name="connsiteX26" fmla="*/ 150019 w 302419"/>
                <a:gd name="connsiteY26" fmla="*/ 159544 h 1262063"/>
                <a:gd name="connsiteX27" fmla="*/ 133350 w 302419"/>
                <a:gd name="connsiteY27" fmla="*/ 121444 h 1262063"/>
                <a:gd name="connsiteX28" fmla="*/ 121444 w 302419"/>
                <a:gd name="connsiteY28" fmla="*/ 90488 h 1262063"/>
                <a:gd name="connsiteX29" fmla="*/ 116682 w 302419"/>
                <a:gd name="connsiteY29" fmla="*/ 64294 h 1262063"/>
                <a:gd name="connsiteX30" fmla="*/ 250032 w 302419"/>
                <a:gd name="connsiteY30" fmla="*/ 2382 h 1262063"/>
                <a:gd name="connsiteX31" fmla="*/ 302419 w 302419"/>
                <a:gd name="connsiteY31" fmla="*/ 0 h 1262063"/>
                <a:gd name="connsiteX32" fmla="*/ 292894 w 302419"/>
                <a:gd name="connsiteY32" fmla="*/ 42863 h 1262063"/>
                <a:gd name="connsiteX33" fmla="*/ 283369 w 302419"/>
                <a:gd name="connsiteY33" fmla="*/ 52388 h 1262063"/>
                <a:gd name="connsiteX34" fmla="*/ 280988 w 302419"/>
                <a:gd name="connsiteY34" fmla="*/ 78582 h 1262063"/>
                <a:gd name="connsiteX35" fmla="*/ 280988 w 302419"/>
                <a:gd name="connsiteY35" fmla="*/ 90488 h 1262063"/>
                <a:gd name="connsiteX36" fmla="*/ 278607 w 302419"/>
                <a:gd name="connsiteY36" fmla="*/ 92869 h 1262063"/>
                <a:gd name="connsiteX37" fmla="*/ 252413 w 302419"/>
                <a:gd name="connsiteY37" fmla="*/ 85725 h 1262063"/>
                <a:gd name="connsiteX38" fmla="*/ 250032 w 302419"/>
                <a:gd name="connsiteY38" fmla="*/ 92869 h 1262063"/>
                <a:gd name="connsiteX39" fmla="*/ 250032 w 302419"/>
                <a:gd name="connsiteY39" fmla="*/ 104775 h 1262063"/>
                <a:gd name="connsiteX40" fmla="*/ 250032 w 302419"/>
                <a:gd name="connsiteY40" fmla="*/ 111919 h 1262063"/>
                <a:gd name="connsiteX41" fmla="*/ 250032 w 302419"/>
                <a:gd name="connsiteY41" fmla="*/ 119063 h 1262063"/>
                <a:gd name="connsiteX42" fmla="*/ 202407 w 302419"/>
                <a:gd name="connsiteY42" fmla="*/ 128588 h 1262063"/>
                <a:gd name="connsiteX43" fmla="*/ 195263 w 302419"/>
                <a:gd name="connsiteY43" fmla="*/ 142875 h 1262063"/>
                <a:gd name="connsiteX44" fmla="*/ 202407 w 302419"/>
                <a:gd name="connsiteY44" fmla="*/ 142875 h 1262063"/>
                <a:gd name="connsiteX45" fmla="*/ 195263 w 302419"/>
                <a:gd name="connsiteY45" fmla="*/ 154782 h 1262063"/>
                <a:gd name="connsiteX46" fmla="*/ 190500 w 302419"/>
                <a:gd name="connsiteY46" fmla="*/ 183357 h 1262063"/>
                <a:gd name="connsiteX47" fmla="*/ 192882 w 302419"/>
                <a:gd name="connsiteY47" fmla="*/ 200025 h 1262063"/>
                <a:gd name="connsiteX48" fmla="*/ 200025 w 302419"/>
                <a:gd name="connsiteY48" fmla="*/ 221457 h 1262063"/>
                <a:gd name="connsiteX49" fmla="*/ 192882 w 302419"/>
                <a:gd name="connsiteY49" fmla="*/ 233363 h 1262063"/>
                <a:gd name="connsiteX50" fmla="*/ 185738 w 302419"/>
                <a:gd name="connsiteY50" fmla="*/ 250032 h 1262063"/>
                <a:gd name="connsiteX51" fmla="*/ 190500 w 302419"/>
                <a:gd name="connsiteY51" fmla="*/ 269082 h 1262063"/>
                <a:gd name="connsiteX52" fmla="*/ 195263 w 302419"/>
                <a:gd name="connsiteY52" fmla="*/ 285750 h 1262063"/>
                <a:gd name="connsiteX53" fmla="*/ 109538 w 302419"/>
                <a:gd name="connsiteY53" fmla="*/ 309563 h 1262063"/>
                <a:gd name="connsiteX54" fmla="*/ 92869 w 302419"/>
                <a:gd name="connsiteY54" fmla="*/ 330994 h 1262063"/>
                <a:gd name="connsiteX55" fmla="*/ 100013 w 302419"/>
                <a:gd name="connsiteY55" fmla="*/ 357188 h 1262063"/>
                <a:gd name="connsiteX56" fmla="*/ 109538 w 302419"/>
                <a:gd name="connsiteY56" fmla="*/ 385763 h 1262063"/>
                <a:gd name="connsiteX57" fmla="*/ 102394 w 302419"/>
                <a:gd name="connsiteY57" fmla="*/ 442913 h 1262063"/>
                <a:gd name="connsiteX58" fmla="*/ 95250 w 302419"/>
                <a:gd name="connsiteY58" fmla="*/ 490538 h 1262063"/>
                <a:gd name="connsiteX59" fmla="*/ 109538 w 302419"/>
                <a:gd name="connsiteY59" fmla="*/ 545307 h 1262063"/>
                <a:gd name="connsiteX60" fmla="*/ 152400 w 302419"/>
                <a:gd name="connsiteY60" fmla="*/ 538163 h 1262063"/>
                <a:gd name="connsiteX61" fmla="*/ 200025 w 302419"/>
                <a:gd name="connsiteY61" fmla="*/ 514350 h 1262063"/>
                <a:gd name="connsiteX62" fmla="*/ 178594 w 302419"/>
                <a:gd name="connsiteY62" fmla="*/ 681038 h 1262063"/>
                <a:gd name="connsiteX63" fmla="*/ 192882 w 302419"/>
                <a:gd name="connsiteY63" fmla="*/ 714375 h 1262063"/>
                <a:gd name="connsiteX64" fmla="*/ 171450 w 302419"/>
                <a:gd name="connsiteY64" fmla="*/ 790575 h 1262063"/>
                <a:gd name="connsiteX65" fmla="*/ 166688 w 302419"/>
                <a:gd name="connsiteY65" fmla="*/ 802482 h 1262063"/>
                <a:gd name="connsiteX66" fmla="*/ 176213 w 302419"/>
                <a:gd name="connsiteY66" fmla="*/ 831057 h 1262063"/>
                <a:gd name="connsiteX67" fmla="*/ 161925 w 302419"/>
                <a:gd name="connsiteY67" fmla="*/ 881063 h 1262063"/>
                <a:gd name="connsiteX68" fmla="*/ 183357 w 302419"/>
                <a:gd name="connsiteY68" fmla="*/ 916782 h 1262063"/>
                <a:gd name="connsiteX69" fmla="*/ 183357 w 302419"/>
                <a:gd name="connsiteY69" fmla="*/ 957263 h 1262063"/>
                <a:gd name="connsiteX70" fmla="*/ 173832 w 302419"/>
                <a:gd name="connsiteY70" fmla="*/ 1004888 h 1262063"/>
                <a:gd name="connsiteX71" fmla="*/ 176213 w 302419"/>
                <a:gd name="connsiteY71" fmla="*/ 1069182 h 1262063"/>
                <a:gd name="connsiteX72" fmla="*/ 183357 w 302419"/>
                <a:gd name="connsiteY72" fmla="*/ 1140619 h 1262063"/>
                <a:gd name="connsiteX73" fmla="*/ 178594 w 302419"/>
                <a:gd name="connsiteY73" fmla="*/ 1197769 h 1262063"/>
                <a:gd name="connsiteX74" fmla="*/ 169069 w 302419"/>
                <a:gd name="connsiteY74" fmla="*/ 1214438 h 1262063"/>
                <a:gd name="connsiteX75" fmla="*/ 171450 w 302419"/>
                <a:gd name="connsiteY75" fmla="*/ 1262063 h 1262063"/>
                <a:gd name="connsiteX76" fmla="*/ 85725 w 302419"/>
                <a:gd name="connsiteY76" fmla="*/ 1247775 h 12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02419" h="1262063">
                  <a:moveTo>
                    <a:pt x="85725" y="1247775"/>
                  </a:moveTo>
                  <a:lnTo>
                    <a:pt x="109538" y="1212057"/>
                  </a:lnTo>
                  <a:cubicBezTo>
                    <a:pt x="106796" y="1187372"/>
                    <a:pt x="108901" y="1197598"/>
                    <a:pt x="104775" y="1181100"/>
                  </a:cubicBezTo>
                  <a:lnTo>
                    <a:pt x="85725" y="1183482"/>
                  </a:lnTo>
                  <a:lnTo>
                    <a:pt x="23813" y="1133475"/>
                  </a:lnTo>
                  <a:lnTo>
                    <a:pt x="40482" y="1114425"/>
                  </a:lnTo>
                  <a:lnTo>
                    <a:pt x="4763" y="1107282"/>
                  </a:lnTo>
                  <a:lnTo>
                    <a:pt x="11907" y="1085850"/>
                  </a:lnTo>
                  <a:lnTo>
                    <a:pt x="0" y="1081088"/>
                  </a:lnTo>
                  <a:lnTo>
                    <a:pt x="30957" y="940594"/>
                  </a:lnTo>
                  <a:lnTo>
                    <a:pt x="21432" y="883444"/>
                  </a:lnTo>
                  <a:lnTo>
                    <a:pt x="21432" y="854869"/>
                  </a:lnTo>
                  <a:lnTo>
                    <a:pt x="33338" y="807244"/>
                  </a:lnTo>
                  <a:lnTo>
                    <a:pt x="50007" y="769144"/>
                  </a:lnTo>
                  <a:lnTo>
                    <a:pt x="50007" y="728663"/>
                  </a:lnTo>
                  <a:lnTo>
                    <a:pt x="40482" y="700088"/>
                  </a:lnTo>
                  <a:lnTo>
                    <a:pt x="54769" y="671513"/>
                  </a:lnTo>
                  <a:lnTo>
                    <a:pt x="40482" y="602457"/>
                  </a:lnTo>
                  <a:lnTo>
                    <a:pt x="52388" y="531019"/>
                  </a:lnTo>
                  <a:lnTo>
                    <a:pt x="59532" y="421482"/>
                  </a:lnTo>
                  <a:lnTo>
                    <a:pt x="52388" y="366713"/>
                  </a:lnTo>
                  <a:lnTo>
                    <a:pt x="42863" y="235744"/>
                  </a:lnTo>
                  <a:lnTo>
                    <a:pt x="76200" y="245269"/>
                  </a:lnTo>
                  <a:lnTo>
                    <a:pt x="109538" y="235744"/>
                  </a:lnTo>
                  <a:lnTo>
                    <a:pt x="130969" y="214313"/>
                  </a:lnTo>
                  <a:lnTo>
                    <a:pt x="145257" y="190500"/>
                  </a:lnTo>
                  <a:lnTo>
                    <a:pt x="150019" y="159544"/>
                  </a:lnTo>
                  <a:lnTo>
                    <a:pt x="133350" y="121444"/>
                  </a:lnTo>
                  <a:lnTo>
                    <a:pt x="121444" y="90488"/>
                  </a:lnTo>
                  <a:lnTo>
                    <a:pt x="116682" y="64294"/>
                  </a:lnTo>
                  <a:lnTo>
                    <a:pt x="250032" y="2382"/>
                  </a:lnTo>
                  <a:lnTo>
                    <a:pt x="302419" y="0"/>
                  </a:lnTo>
                  <a:lnTo>
                    <a:pt x="292894" y="42863"/>
                  </a:lnTo>
                  <a:lnTo>
                    <a:pt x="283369" y="52388"/>
                  </a:lnTo>
                  <a:lnTo>
                    <a:pt x="280988" y="78582"/>
                  </a:lnTo>
                  <a:lnTo>
                    <a:pt x="280988" y="90488"/>
                  </a:lnTo>
                  <a:lnTo>
                    <a:pt x="278607" y="92869"/>
                  </a:lnTo>
                  <a:lnTo>
                    <a:pt x="252413" y="85725"/>
                  </a:lnTo>
                  <a:lnTo>
                    <a:pt x="250032" y="92869"/>
                  </a:lnTo>
                  <a:lnTo>
                    <a:pt x="250032" y="104775"/>
                  </a:lnTo>
                  <a:lnTo>
                    <a:pt x="250032" y="111919"/>
                  </a:lnTo>
                  <a:lnTo>
                    <a:pt x="250032" y="119063"/>
                  </a:lnTo>
                  <a:lnTo>
                    <a:pt x="202407" y="128588"/>
                  </a:lnTo>
                  <a:lnTo>
                    <a:pt x="195263" y="142875"/>
                  </a:lnTo>
                  <a:lnTo>
                    <a:pt x="202407" y="142875"/>
                  </a:lnTo>
                  <a:lnTo>
                    <a:pt x="195263" y="154782"/>
                  </a:lnTo>
                  <a:lnTo>
                    <a:pt x="190500" y="183357"/>
                  </a:lnTo>
                  <a:lnTo>
                    <a:pt x="192882" y="200025"/>
                  </a:lnTo>
                  <a:lnTo>
                    <a:pt x="200025" y="221457"/>
                  </a:lnTo>
                  <a:lnTo>
                    <a:pt x="192882" y="233363"/>
                  </a:lnTo>
                  <a:lnTo>
                    <a:pt x="185738" y="250032"/>
                  </a:lnTo>
                  <a:lnTo>
                    <a:pt x="190500" y="269082"/>
                  </a:lnTo>
                  <a:lnTo>
                    <a:pt x="195263" y="285750"/>
                  </a:lnTo>
                  <a:lnTo>
                    <a:pt x="109538" y="309563"/>
                  </a:lnTo>
                  <a:lnTo>
                    <a:pt x="92869" y="330994"/>
                  </a:lnTo>
                  <a:lnTo>
                    <a:pt x="100013" y="357188"/>
                  </a:lnTo>
                  <a:lnTo>
                    <a:pt x="109538" y="385763"/>
                  </a:lnTo>
                  <a:lnTo>
                    <a:pt x="102394" y="442913"/>
                  </a:lnTo>
                  <a:lnTo>
                    <a:pt x="95250" y="490538"/>
                  </a:lnTo>
                  <a:lnTo>
                    <a:pt x="109538" y="545307"/>
                  </a:lnTo>
                  <a:lnTo>
                    <a:pt x="152400" y="538163"/>
                  </a:lnTo>
                  <a:lnTo>
                    <a:pt x="200025" y="514350"/>
                  </a:lnTo>
                  <a:lnTo>
                    <a:pt x="178594" y="681038"/>
                  </a:lnTo>
                  <a:lnTo>
                    <a:pt x="192882" y="714375"/>
                  </a:lnTo>
                  <a:lnTo>
                    <a:pt x="171450" y="790575"/>
                  </a:lnTo>
                  <a:lnTo>
                    <a:pt x="166688" y="802482"/>
                  </a:lnTo>
                  <a:lnTo>
                    <a:pt x="176213" y="831057"/>
                  </a:lnTo>
                  <a:lnTo>
                    <a:pt x="161925" y="881063"/>
                  </a:lnTo>
                  <a:lnTo>
                    <a:pt x="183357" y="916782"/>
                  </a:lnTo>
                  <a:lnTo>
                    <a:pt x="183357" y="957263"/>
                  </a:lnTo>
                  <a:lnTo>
                    <a:pt x="173832" y="1004888"/>
                  </a:lnTo>
                  <a:cubicBezTo>
                    <a:pt x="174626" y="1026319"/>
                    <a:pt x="175419" y="1047751"/>
                    <a:pt x="176213" y="1069182"/>
                  </a:cubicBezTo>
                  <a:lnTo>
                    <a:pt x="183357" y="1140619"/>
                  </a:lnTo>
                  <a:lnTo>
                    <a:pt x="178594" y="1197769"/>
                  </a:lnTo>
                  <a:lnTo>
                    <a:pt x="169069" y="1214438"/>
                  </a:lnTo>
                  <a:lnTo>
                    <a:pt x="171450" y="1262063"/>
                  </a:lnTo>
                  <a:lnTo>
                    <a:pt x="85725" y="12477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8F5F1697-CA57-4C30-827B-A4AA90B45D84}"/>
                </a:ext>
              </a:extLst>
            </p:cNvPr>
            <p:cNvSpPr/>
            <p:nvPr/>
          </p:nvSpPr>
          <p:spPr>
            <a:xfrm>
              <a:off x="1757363" y="5700713"/>
              <a:ext cx="271462" cy="421481"/>
            </a:xfrm>
            <a:custGeom>
              <a:avLst/>
              <a:gdLst>
                <a:gd name="connsiteX0" fmla="*/ 0 w 271462"/>
                <a:gd name="connsiteY0" fmla="*/ 369093 h 421481"/>
                <a:gd name="connsiteX1" fmla="*/ 42862 w 271462"/>
                <a:gd name="connsiteY1" fmla="*/ 395287 h 421481"/>
                <a:gd name="connsiteX2" fmla="*/ 116681 w 271462"/>
                <a:gd name="connsiteY2" fmla="*/ 385762 h 421481"/>
                <a:gd name="connsiteX3" fmla="*/ 150018 w 271462"/>
                <a:gd name="connsiteY3" fmla="*/ 369093 h 421481"/>
                <a:gd name="connsiteX4" fmla="*/ 138112 w 271462"/>
                <a:gd name="connsiteY4" fmla="*/ 328612 h 421481"/>
                <a:gd name="connsiteX5" fmla="*/ 104775 w 271462"/>
                <a:gd name="connsiteY5" fmla="*/ 300037 h 421481"/>
                <a:gd name="connsiteX6" fmla="*/ 100012 w 271462"/>
                <a:gd name="connsiteY6" fmla="*/ 276225 h 421481"/>
                <a:gd name="connsiteX7" fmla="*/ 116681 w 271462"/>
                <a:gd name="connsiteY7" fmla="*/ 195262 h 421481"/>
                <a:gd name="connsiteX8" fmla="*/ 121443 w 271462"/>
                <a:gd name="connsiteY8" fmla="*/ 152400 h 421481"/>
                <a:gd name="connsiteX9" fmla="*/ 140493 w 271462"/>
                <a:gd name="connsiteY9" fmla="*/ 135731 h 421481"/>
                <a:gd name="connsiteX10" fmla="*/ 121443 w 271462"/>
                <a:gd name="connsiteY10" fmla="*/ 104775 h 421481"/>
                <a:gd name="connsiteX11" fmla="*/ 138112 w 271462"/>
                <a:gd name="connsiteY11" fmla="*/ 83343 h 421481"/>
                <a:gd name="connsiteX12" fmla="*/ 150018 w 271462"/>
                <a:gd name="connsiteY12" fmla="*/ 73818 h 421481"/>
                <a:gd name="connsiteX13" fmla="*/ 164306 w 271462"/>
                <a:gd name="connsiteY13" fmla="*/ 2381 h 421481"/>
                <a:gd name="connsiteX14" fmla="*/ 178593 w 271462"/>
                <a:gd name="connsiteY14" fmla="*/ 0 h 421481"/>
                <a:gd name="connsiteX15" fmla="*/ 192881 w 271462"/>
                <a:gd name="connsiteY15" fmla="*/ 64293 h 421481"/>
                <a:gd name="connsiteX16" fmla="*/ 211931 w 271462"/>
                <a:gd name="connsiteY16" fmla="*/ 73818 h 421481"/>
                <a:gd name="connsiteX17" fmla="*/ 221456 w 271462"/>
                <a:gd name="connsiteY17" fmla="*/ 100012 h 421481"/>
                <a:gd name="connsiteX18" fmla="*/ 228600 w 271462"/>
                <a:gd name="connsiteY18" fmla="*/ 173831 h 421481"/>
                <a:gd name="connsiteX19" fmla="*/ 266700 w 271462"/>
                <a:gd name="connsiteY19" fmla="*/ 295275 h 421481"/>
                <a:gd name="connsiteX20" fmla="*/ 261937 w 271462"/>
                <a:gd name="connsiteY20" fmla="*/ 330993 h 421481"/>
                <a:gd name="connsiteX21" fmla="*/ 242887 w 271462"/>
                <a:gd name="connsiteY21" fmla="*/ 378618 h 421481"/>
                <a:gd name="connsiteX22" fmla="*/ 247650 w 271462"/>
                <a:gd name="connsiteY22" fmla="*/ 395287 h 421481"/>
                <a:gd name="connsiteX23" fmla="*/ 261937 w 271462"/>
                <a:gd name="connsiteY23" fmla="*/ 404812 h 421481"/>
                <a:gd name="connsiteX24" fmla="*/ 271462 w 271462"/>
                <a:gd name="connsiteY24" fmla="*/ 421481 h 421481"/>
                <a:gd name="connsiteX25" fmla="*/ 0 w 271462"/>
                <a:gd name="connsiteY25" fmla="*/ 369093 h 421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1462" h="421481">
                  <a:moveTo>
                    <a:pt x="0" y="369093"/>
                  </a:moveTo>
                  <a:lnTo>
                    <a:pt x="42862" y="395287"/>
                  </a:lnTo>
                  <a:lnTo>
                    <a:pt x="116681" y="385762"/>
                  </a:lnTo>
                  <a:lnTo>
                    <a:pt x="150018" y="369093"/>
                  </a:lnTo>
                  <a:lnTo>
                    <a:pt x="138112" y="328612"/>
                  </a:lnTo>
                  <a:lnTo>
                    <a:pt x="104775" y="300037"/>
                  </a:lnTo>
                  <a:lnTo>
                    <a:pt x="100012" y="276225"/>
                  </a:lnTo>
                  <a:lnTo>
                    <a:pt x="116681" y="195262"/>
                  </a:lnTo>
                  <a:lnTo>
                    <a:pt x="121443" y="152400"/>
                  </a:lnTo>
                  <a:lnTo>
                    <a:pt x="140493" y="135731"/>
                  </a:lnTo>
                  <a:lnTo>
                    <a:pt x="121443" y="104775"/>
                  </a:lnTo>
                  <a:lnTo>
                    <a:pt x="138112" y="83343"/>
                  </a:lnTo>
                  <a:lnTo>
                    <a:pt x="150018" y="73818"/>
                  </a:lnTo>
                  <a:lnTo>
                    <a:pt x="164306" y="2381"/>
                  </a:lnTo>
                  <a:lnTo>
                    <a:pt x="178593" y="0"/>
                  </a:lnTo>
                  <a:lnTo>
                    <a:pt x="192881" y="64293"/>
                  </a:lnTo>
                  <a:lnTo>
                    <a:pt x="211931" y="73818"/>
                  </a:lnTo>
                  <a:lnTo>
                    <a:pt x="221456" y="100012"/>
                  </a:lnTo>
                  <a:lnTo>
                    <a:pt x="228600" y="173831"/>
                  </a:lnTo>
                  <a:lnTo>
                    <a:pt x="266700" y="295275"/>
                  </a:lnTo>
                  <a:lnTo>
                    <a:pt x="261937" y="330993"/>
                  </a:lnTo>
                  <a:lnTo>
                    <a:pt x="242887" y="378618"/>
                  </a:lnTo>
                  <a:lnTo>
                    <a:pt x="247650" y="395287"/>
                  </a:lnTo>
                  <a:lnTo>
                    <a:pt x="261937" y="404812"/>
                  </a:lnTo>
                  <a:lnTo>
                    <a:pt x="271462" y="421481"/>
                  </a:lnTo>
                  <a:lnTo>
                    <a:pt x="0" y="3690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2A68F913-6A34-4B1F-A75F-EE27C4256A8E}"/>
                </a:ext>
              </a:extLst>
            </p:cNvPr>
            <p:cNvSpPr/>
            <p:nvPr/>
          </p:nvSpPr>
          <p:spPr>
            <a:xfrm>
              <a:off x="1731169" y="6065044"/>
              <a:ext cx="185737" cy="64294"/>
            </a:xfrm>
            <a:custGeom>
              <a:avLst/>
              <a:gdLst>
                <a:gd name="connsiteX0" fmla="*/ 14287 w 185737"/>
                <a:gd name="connsiteY0" fmla="*/ 0 h 64294"/>
                <a:gd name="connsiteX1" fmla="*/ 83344 w 185737"/>
                <a:gd name="connsiteY1" fmla="*/ 23812 h 64294"/>
                <a:gd name="connsiteX2" fmla="*/ 178594 w 185737"/>
                <a:gd name="connsiteY2" fmla="*/ 26194 h 64294"/>
                <a:gd name="connsiteX3" fmla="*/ 185737 w 185737"/>
                <a:gd name="connsiteY3" fmla="*/ 54769 h 64294"/>
                <a:gd name="connsiteX4" fmla="*/ 26194 w 185737"/>
                <a:gd name="connsiteY4" fmla="*/ 64294 h 64294"/>
                <a:gd name="connsiteX5" fmla="*/ 0 w 185737"/>
                <a:gd name="connsiteY5" fmla="*/ 61912 h 64294"/>
                <a:gd name="connsiteX6" fmla="*/ 14287 w 185737"/>
                <a:gd name="connsiteY6" fmla="*/ 0 h 64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37" h="64294">
                  <a:moveTo>
                    <a:pt x="14287" y="0"/>
                  </a:moveTo>
                  <a:lnTo>
                    <a:pt x="83344" y="23812"/>
                  </a:lnTo>
                  <a:lnTo>
                    <a:pt x="178594" y="26194"/>
                  </a:lnTo>
                  <a:lnTo>
                    <a:pt x="185737" y="54769"/>
                  </a:lnTo>
                  <a:lnTo>
                    <a:pt x="26194" y="64294"/>
                  </a:lnTo>
                  <a:lnTo>
                    <a:pt x="0" y="61912"/>
                  </a:lnTo>
                  <a:lnTo>
                    <a:pt x="142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03DEFA2D-6FF5-44C2-85F4-71D29896C866}"/>
                </a:ext>
              </a:extLst>
            </p:cNvPr>
            <p:cNvSpPr/>
            <p:nvPr/>
          </p:nvSpPr>
          <p:spPr>
            <a:xfrm>
              <a:off x="1956727" y="4961335"/>
              <a:ext cx="140493" cy="233362"/>
            </a:xfrm>
            <a:custGeom>
              <a:avLst/>
              <a:gdLst>
                <a:gd name="connsiteX0" fmla="*/ 140493 w 140493"/>
                <a:gd name="connsiteY0" fmla="*/ 200025 h 233362"/>
                <a:gd name="connsiteX1" fmla="*/ 104775 w 140493"/>
                <a:gd name="connsiteY1" fmla="*/ 173831 h 233362"/>
                <a:gd name="connsiteX2" fmla="*/ 88106 w 140493"/>
                <a:gd name="connsiteY2" fmla="*/ 176212 h 233362"/>
                <a:gd name="connsiteX3" fmla="*/ 69056 w 140493"/>
                <a:gd name="connsiteY3" fmla="*/ 192881 h 233362"/>
                <a:gd name="connsiteX4" fmla="*/ 61912 w 140493"/>
                <a:gd name="connsiteY4" fmla="*/ 192881 h 233362"/>
                <a:gd name="connsiteX5" fmla="*/ 42862 w 140493"/>
                <a:gd name="connsiteY5" fmla="*/ 190500 h 233362"/>
                <a:gd name="connsiteX6" fmla="*/ 47625 w 140493"/>
                <a:gd name="connsiteY6" fmla="*/ 211931 h 233362"/>
                <a:gd name="connsiteX7" fmla="*/ 52387 w 140493"/>
                <a:gd name="connsiteY7" fmla="*/ 233362 h 233362"/>
                <a:gd name="connsiteX8" fmla="*/ 4762 w 140493"/>
                <a:gd name="connsiteY8" fmla="*/ 219075 h 233362"/>
                <a:gd name="connsiteX9" fmla="*/ 0 w 140493"/>
                <a:gd name="connsiteY9" fmla="*/ 214312 h 233362"/>
                <a:gd name="connsiteX10" fmla="*/ 9525 w 140493"/>
                <a:gd name="connsiteY10" fmla="*/ 195262 h 233362"/>
                <a:gd name="connsiteX11" fmla="*/ 19050 w 140493"/>
                <a:gd name="connsiteY11" fmla="*/ 185737 h 233362"/>
                <a:gd name="connsiteX12" fmla="*/ 38100 w 140493"/>
                <a:gd name="connsiteY12" fmla="*/ 147637 h 233362"/>
                <a:gd name="connsiteX13" fmla="*/ 30956 w 140493"/>
                <a:gd name="connsiteY13" fmla="*/ 123825 h 233362"/>
                <a:gd name="connsiteX14" fmla="*/ 30956 w 140493"/>
                <a:gd name="connsiteY14" fmla="*/ 123825 h 233362"/>
                <a:gd name="connsiteX15" fmla="*/ 26193 w 140493"/>
                <a:gd name="connsiteY15" fmla="*/ 52387 h 233362"/>
                <a:gd name="connsiteX16" fmla="*/ 14287 w 140493"/>
                <a:gd name="connsiteY16" fmla="*/ 30956 h 233362"/>
                <a:gd name="connsiteX17" fmla="*/ 50006 w 140493"/>
                <a:gd name="connsiteY17" fmla="*/ 0 h 233362"/>
                <a:gd name="connsiteX18" fmla="*/ 140493 w 140493"/>
                <a:gd name="connsiteY18" fmla="*/ 200025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0493" h="233362">
                  <a:moveTo>
                    <a:pt x="140493" y="200025"/>
                  </a:moveTo>
                  <a:lnTo>
                    <a:pt x="104775" y="173831"/>
                  </a:lnTo>
                  <a:lnTo>
                    <a:pt x="88106" y="176212"/>
                  </a:lnTo>
                  <a:lnTo>
                    <a:pt x="69056" y="192881"/>
                  </a:lnTo>
                  <a:lnTo>
                    <a:pt x="61912" y="192881"/>
                  </a:lnTo>
                  <a:lnTo>
                    <a:pt x="42862" y="190500"/>
                  </a:lnTo>
                  <a:lnTo>
                    <a:pt x="47625" y="211931"/>
                  </a:lnTo>
                  <a:lnTo>
                    <a:pt x="52387" y="233362"/>
                  </a:lnTo>
                  <a:lnTo>
                    <a:pt x="4762" y="219075"/>
                  </a:lnTo>
                  <a:lnTo>
                    <a:pt x="0" y="214312"/>
                  </a:lnTo>
                  <a:lnTo>
                    <a:pt x="9525" y="195262"/>
                  </a:lnTo>
                  <a:lnTo>
                    <a:pt x="19050" y="185737"/>
                  </a:lnTo>
                  <a:lnTo>
                    <a:pt x="38100" y="147637"/>
                  </a:lnTo>
                  <a:lnTo>
                    <a:pt x="30956" y="123825"/>
                  </a:lnTo>
                  <a:lnTo>
                    <a:pt x="30956" y="123825"/>
                  </a:lnTo>
                  <a:lnTo>
                    <a:pt x="26193" y="52387"/>
                  </a:lnTo>
                  <a:lnTo>
                    <a:pt x="14287" y="30956"/>
                  </a:lnTo>
                  <a:lnTo>
                    <a:pt x="50006" y="0"/>
                  </a:lnTo>
                  <a:lnTo>
                    <a:pt x="140493" y="2000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888444D8-35B8-4D56-9DA6-BCE38473F430}"/>
                </a:ext>
              </a:extLst>
            </p:cNvPr>
            <p:cNvSpPr/>
            <p:nvPr/>
          </p:nvSpPr>
          <p:spPr>
            <a:xfrm>
              <a:off x="1888331" y="4898231"/>
              <a:ext cx="54769" cy="73819"/>
            </a:xfrm>
            <a:custGeom>
              <a:avLst/>
              <a:gdLst>
                <a:gd name="connsiteX0" fmla="*/ 0 w 54769"/>
                <a:gd name="connsiteY0" fmla="*/ 0 h 73819"/>
                <a:gd name="connsiteX1" fmla="*/ 11907 w 54769"/>
                <a:gd name="connsiteY1" fmla="*/ 54769 h 73819"/>
                <a:gd name="connsiteX2" fmla="*/ 50007 w 54769"/>
                <a:gd name="connsiteY2" fmla="*/ 73819 h 73819"/>
                <a:gd name="connsiteX3" fmla="*/ 54769 w 54769"/>
                <a:gd name="connsiteY3" fmla="*/ 50007 h 73819"/>
                <a:gd name="connsiteX4" fmla="*/ 0 w 54769"/>
                <a:gd name="connsiteY4" fmla="*/ 0 h 73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73819">
                  <a:moveTo>
                    <a:pt x="0" y="0"/>
                  </a:moveTo>
                  <a:lnTo>
                    <a:pt x="11907" y="54769"/>
                  </a:lnTo>
                  <a:lnTo>
                    <a:pt x="50007" y="73819"/>
                  </a:lnTo>
                  <a:lnTo>
                    <a:pt x="54769" y="500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09689F50-6896-4A8E-BC02-310BAD825139}"/>
                </a:ext>
              </a:extLst>
            </p:cNvPr>
            <p:cNvSpPr/>
            <p:nvPr/>
          </p:nvSpPr>
          <p:spPr>
            <a:xfrm>
              <a:off x="2519363" y="4450556"/>
              <a:ext cx="88106" cy="1035844"/>
            </a:xfrm>
            <a:custGeom>
              <a:avLst/>
              <a:gdLst>
                <a:gd name="connsiteX0" fmla="*/ 88106 w 88106"/>
                <a:gd name="connsiteY0" fmla="*/ 1021557 h 1035844"/>
                <a:gd name="connsiteX1" fmla="*/ 73818 w 88106"/>
                <a:gd name="connsiteY1" fmla="*/ 9525 h 1035844"/>
                <a:gd name="connsiteX2" fmla="*/ 0 w 88106"/>
                <a:gd name="connsiteY2" fmla="*/ 0 h 1035844"/>
                <a:gd name="connsiteX3" fmla="*/ 23812 w 88106"/>
                <a:gd name="connsiteY3" fmla="*/ 1035844 h 1035844"/>
                <a:gd name="connsiteX4" fmla="*/ 88106 w 88106"/>
                <a:gd name="connsiteY4" fmla="*/ 1021557 h 1035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106" h="1035844">
                  <a:moveTo>
                    <a:pt x="88106" y="1021557"/>
                  </a:moveTo>
                  <a:lnTo>
                    <a:pt x="73818" y="9525"/>
                  </a:lnTo>
                  <a:lnTo>
                    <a:pt x="0" y="0"/>
                  </a:lnTo>
                  <a:lnTo>
                    <a:pt x="23812" y="1035844"/>
                  </a:lnTo>
                  <a:lnTo>
                    <a:pt x="88106" y="10215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EF5D9F-ECD9-40A7-92F0-494D7F8ED7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70" b="9470"/>
          <a:stretch/>
        </p:blipFill>
        <p:spPr>
          <a:xfrm>
            <a:off x="3496733" y="4240233"/>
            <a:ext cx="1753447" cy="261776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60A4666-814E-46F8-B68B-AE4B4CF111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29" b="9470"/>
          <a:stretch/>
        </p:blipFill>
        <p:spPr>
          <a:xfrm>
            <a:off x="3496733" y="4240233"/>
            <a:ext cx="3445089" cy="261776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538C8B-D2DA-49E5-B6FC-D44EF2AAF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0"/>
          <a:stretch/>
        </p:blipFill>
        <p:spPr>
          <a:xfrm>
            <a:off x="3496733" y="4240233"/>
            <a:ext cx="5198533" cy="26177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951C41-1FD4-40C1-8F18-4B7CA8C4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concepts</a:t>
            </a:r>
            <a:r>
              <a:rPr lang="nl-NL" dirty="0"/>
              <a:t>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3F37E3-2F03-4DC1-9DFE-156B433F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Diversity</a:t>
            </a:r>
            <a:r>
              <a:rPr lang="nl-NL" dirty="0"/>
              <a:t>: 	</a:t>
            </a:r>
            <a:r>
              <a:rPr lang="nl-NL" dirty="0" err="1"/>
              <a:t>acknowledge</a:t>
            </a:r>
            <a:r>
              <a:rPr lang="nl-NL" dirty="0"/>
              <a:t> </a:t>
            </a:r>
            <a:r>
              <a:rPr lang="nl-NL" dirty="0" err="1"/>
              <a:t>differences</a:t>
            </a:r>
            <a:endParaRPr lang="nl-NL" dirty="0"/>
          </a:p>
          <a:p>
            <a:r>
              <a:rPr lang="nl-NL" b="1" dirty="0" err="1"/>
              <a:t>Equality</a:t>
            </a:r>
            <a:r>
              <a:rPr lang="nl-NL" dirty="0"/>
              <a:t>: 	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</a:t>
            </a:r>
            <a:r>
              <a:rPr lang="nl-NL" dirty="0" err="1"/>
              <a:t>equal</a:t>
            </a:r>
            <a:r>
              <a:rPr lang="nl-NL" dirty="0"/>
              <a:t> rights</a:t>
            </a:r>
          </a:p>
          <a:p>
            <a:r>
              <a:rPr lang="nl-NL" b="1" dirty="0" err="1"/>
              <a:t>Equity</a:t>
            </a:r>
            <a:r>
              <a:rPr lang="nl-NL" dirty="0"/>
              <a:t>: 	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</a:t>
            </a:r>
            <a:r>
              <a:rPr lang="nl-NL" dirty="0" err="1"/>
              <a:t>equal</a:t>
            </a:r>
            <a:r>
              <a:rPr lang="nl-NL" dirty="0"/>
              <a:t> </a:t>
            </a:r>
            <a:r>
              <a:rPr lang="nl-NL" dirty="0" err="1"/>
              <a:t>outcomes</a:t>
            </a:r>
            <a:r>
              <a:rPr lang="nl-NL" dirty="0"/>
              <a:t>, </a:t>
            </a:r>
            <a:r>
              <a:rPr lang="nl-NL" dirty="0" err="1"/>
              <a:t>acknowledging</a:t>
            </a:r>
            <a:r>
              <a:rPr lang="nl-NL" dirty="0"/>
              <a:t> different 			</a:t>
            </a:r>
            <a:r>
              <a:rPr lang="nl-NL" dirty="0" err="1"/>
              <a:t>starting</a:t>
            </a:r>
            <a:r>
              <a:rPr lang="nl-NL" dirty="0"/>
              <a:t> </a:t>
            </a:r>
            <a:r>
              <a:rPr lang="nl-NL" dirty="0" err="1"/>
              <a:t>positions</a:t>
            </a:r>
            <a:endParaRPr lang="nl-NL" dirty="0"/>
          </a:p>
          <a:p>
            <a:r>
              <a:rPr lang="nl-NL" b="1" dirty="0" err="1"/>
              <a:t>Inclusion</a:t>
            </a:r>
            <a:r>
              <a:rPr lang="nl-NL" dirty="0"/>
              <a:t>: 	</a:t>
            </a:r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</a:t>
            </a:r>
            <a:r>
              <a:rPr lang="nl-NL" dirty="0" err="1"/>
              <a:t>removing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obstacles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32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44EB4-839A-4F90-ACC6-3B6BD417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concepts</a:t>
            </a:r>
            <a:r>
              <a:rPr lang="nl-NL" dirty="0"/>
              <a:t>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E8B64C-7EDB-4357-BB79-8DFAA1DBE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/>
              <a:t>Superdiversity</a:t>
            </a:r>
            <a:endParaRPr lang="nl-NL" dirty="0"/>
          </a:p>
          <a:p>
            <a:r>
              <a:rPr lang="nl-NL" dirty="0" err="1"/>
              <a:t>Minority-majority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Discrimination</a:t>
            </a:r>
            <a:endParaRPr lang="nl-NL" dirty="0"/>
          </a:p>
          <a:p>
            <a:r>
              <a:rPr lang="nl-NL" dirty="0" err="1"/>
              <a:t>Systemic</a:t>
            </a:r>
            <a:r>
              <a:rPr lang="nl-NL" dirty="0"/>
              <a:t> / </a:t>
            </a:r>
            <a:r>
              <a:rPr lang="nl-NL" dirty="0" err="1"/>
              <a:t>institutional</a:t>
            </a:r>
            <a:r>
              <a:rPr lang="nl-NL" dirty="0"/>
              <a:t> </a:t>
            </a:r>
            <a:r>
              <a:rPr lang="nl-NL" dirty="0" err="1"/>
              <a:t>racism</a:t>
            </a:r>
            <a:r>
              <a:rPr lang="nl-NL" dirty="0"/>
              <a:t> / </a:t>
            </a:r>
            <a:r>
              <a:rPr lang="nl-NL" dirty="0" err="1"/>
              <a:t>sexism</a:t>
            </a:r>
            <a:r>
              <a:rPr lang="nl-NL" dirty="0"/>
              <a:t> / </a:t>
            </a:r>
            <a:r>
              <a:rPr lang="nl-NL" dirty="0" err="1"/>
              <a:t>ableism</a:t>
            </a:r>
            <a:r>
              <a:rPr lang="nl-NL" dirty="0"/>
              <a:t> / …</a:t>
            </a:r>
          </a:p>
          <a:p>
            <a:r>
              <a:rPr lang="nl-NL" dirty="0" err="1"/>
              <a:t>Minority</a:t>
            </a:r>
            <a:r>
              <a:rPr lang="nl-NL" dirty="0"/>
              <a:t> Stress</a:t>
            </a:r>
          </a:p>
          <a:p>
            <a:r>
              <a:rPr lang="nl-NL" dirty="0" err="1"/>
              <a:t>Positive</a:t>
            </a:r>
            <a:r>
              <a:rPr lang="nl-NL" dirty="0"/>
              <a:t> </a:t>
            </a:r>
            <a:r>
              <a:rPr lang="nl-NL" dirty="0" err="1"/>
              <a:t>discrimination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Intersectionality</a:t>
            </a:r>
            <a:endParaRPr lang="nl-NL" dirty="0"/>
          </a:p>
          <a:p>
            <a:r>
              <a:rPr lang="nl-NL" dirty="0"/>
              <a:t>Privilege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279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6D127-63C5-4D2B-B33D-57EAF91E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(dis)</a:t>
            </a:r>
            <a:r>
              <a:rPr lang="nl-NL" dirty="0" err="1"/>
              <a:t>advantages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0107C3-2ECE-4472-819B-216E9ABDA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i="1" dirty="0" err="1"/>
              <a:t>Advantages</a:t>
            </a:r>
            <a:endParaRPr lang="nl-NL" sz="2800" i="1" dirty="0"/>
          </a:p>
          <a:p>
            <a:pPr marL="0" indent="0">
              <a:buNone/>
            </a:pPr>
            <a:r>
              <a:rPr lang="nl-NL" sz="2800" dirty="0" err="1"/>
              <a:t>which</a:t>
            </a:r>
            <a:r>
              <a:rPr lang="nl-NL" sz="2800" dirty="0"/>
              <a:t> </a:t>
            </a:r>
            <a:r>
              <a:rPr lang="nl-NL" sz="2800" dirty="0" err="1"/>
              <a:t>three</a:t>
            </a:r>
            <a:r>
              <a:rPr lang="nl-NL" sz="2800" dirty="0"/>
              <a:t> </a:t>
            </a:r>
            <a:r>
              <a:rPr lang="nl-NL" sz="2800" dirty="0" err="1"/>
              <a:t>aspects</a:t>
            </a:r>
            <a:r>
              <a:rPr lang="nl-NL" sz="2800" dirty="0"/>
              <a:t> of </a:t>
            </a:r>
            <a:r>
              <a:rPr lang="nl-NL" sz="2800" dirty="0" err="1"/>
              <a:t>your</a:t>
            </a:r>
            <a:r>
              <a:rPr lang="nl-NL" sz="2800" dirty="0"/>
              <a:t> </a:t>
            </a:r>
            <a:r>
              <a:rPr lang="nl-NL" sz="2800" dirty="0" err="1"/>
              <a:t>biography</a:t>
            </a:r>
            <a:r>
              <a:rPr lang="nl-NL" sz="2800" dirty="0"/>
              <a:t> have made </a:t>
            </a:r>
            <a:r>
              <a:rPr lang="nl-NL" sz="2800" dirty="0" err="1"/>
              <a:t>your</a:t>
            </a:r>
            <a:r>
              <a:rPr lang="nl-NL" sz="2800" dirty="0"/>
              <a:t> life </a:t>
            </a:r>
            <a:r>
              <a:rPr lang="nl-NL" sz="2800" dirty="0" err="1"/>
              <a:t>easier</a:t>
            </a:r>
            <a:r>
              <a:rPr lang="nl-NL" sz="2800" dirty="0"/>
              <a:t> and more </a:t>
            </a:r>
            <a:r>
              <a:rPr lang="nl-NL" sz="2800" dirty="0" err="1"/>
              <a:t>successful</a:t>
            </a:r>
            <a:r>
              <a:rPr lang="nl-NL" sz="2800" dirty="0"/>
              <a:t>?</a:t>
            </a:r>
          </a:p>
          <a:p>
            <a:pPr marL="0" indent="0">
              <a:buNone/>
            </a:pPr>
            <a:br>
              <a:rPr lang="nl-NL" sz="2800" dirty="0"/>
            </a:br>
            <a:r>
              <a:rPr lang="nl-NL" sz="2800" i="1" dirty="0" err="1"/>
              <a:t>Disadvantages</a:t>
            </a:r>
            <a:endParaRPr lang="nl-NL" i="1" dirty="0"/>
          </a:p>
          <a:p>
            <a:pPr marL="0" indent="0">
              <a:buNone/>
            </a:pPr>
            <a:r>
              <a:rPr lang="nl-NL" sz="2800" dirty="0" err="1"/>
              <a:t>which</a:t>
            </a:r>
            <a:r>
              <a:rPr lang="nl-NL" sz="2800" dirty="0"/>
              <a:t> </a:t>
            </a:r>
            <a:r>
              <a:rPr lang="nl-NL" sz="2800" dirty="0" err="1"/>
              <a:t>three</a:t>
            </a:r>
            <a:r>
              <a:rPr lang="nl-NL" sz="2800" dirty="0"/>
              <a:t> </a:t>
            </a:r>
            <a:r>
              <a:rPr lang="nl-NL" sz="2800" dirty="0" err="1"/>
              <a:t>aspects</a:t>
            </a:r>
            <a:r>
              <a:rPr lang="nl-NL" sz="2800" dirty="0"/>
              <a:t> of </a:t>
            </a:r>
            <a:r>
              <a:rPr lang="nl-NL" sz="2800" dirty="0" err="1"/>
              <a:t>your</a:t>
            </a:r>
            <a:r>
              <a:rPr lang="nl-NL" sz="2800" dirty="0"/>
              <a:t> </a:t>
            </a:r>
            <a:r>
              <a:rPr lang="nl-NL" sz="2800" dirty="0" err="1"/>
              <a:t>biography</a:t>
            </a:r>
            <a:r>
              <a:rPr lang="nl-NL" sz="2800" dirty="0"/>
              <a:t> have made </a:t>
            </a:r>
            <a:r>
              <a:rPr lang="nl-NL" sz="2800" dirty="0" err="1"/>
              <a:t>your</a:t>
            </a:r>
            <a:r>
              <a:rPr lang="nl-NL" sz="2800" dirty="0"/>
              <a:t> life more </a:t>
            </a:r>
            <a:r>
              <a:rPr lang="nl-NL" sz="2800" dirty="0" err="1"/>
              <a:t>complicated</a:t>
            </a:r>
            <a:r>
              <a:rPr lang="nl-NL" sz="2800" dirty="0"/>
              <a:t> and </a:t>
            </a:r>
            <a:r>
              <a:rPr lang="nl-NL" sz="2800" dirty="0" err="1"/>
              <a:t>less</a:t>
            </a:r>
            <a:r>
              <a:rPr lang="nl-NL" sz="2800" dirty="0"/>
              <a:t> </a:t>
            </a:r>
            <a:r>
              <a:rPr lang="nl-NL" sz="2800" dirty="0" err="1"/>
              <a:t>successful</a:t>
            </a:r>
            <a:r>
              <a:rPr lang="nl-NL" sz="2800" dirty="0"/>
              <a:t>?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i="1" dirty="0" err="1"/>
              <a:t>Contexts</a:t>
            </a:r>
            <a:endParaRPr lang="nl-NL" i="1" dirty="0"/>
          </a:p>
          <a:p>
            <a:pPr marL="0" indent="0">
              <a:buNone/>
            </a:pPr>
            <a:r>
              <a:rPr lang="nl-NL" dirty="0"/>
              <a:t>How does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unique</a:t>
            </a:r>
            <a:r>
              <a:rPr lang="nl-NL" dirty="0"/>
              <a:t> </a:t>
            </a:r>
            <a:r>
              <a:rPr lang="nl-NL" dirty="0" err="1"/>
              <a:t>configuration</a:t>
            </a:r>
            <a:r>
              <a:rPr lang="nl-NL" dirty="0"/>
              <a:t> </a:t>
            </a:r>
            <a:r>
              <a:rPr lang="nl-NL" dirty="0" err="1"/>
              <a:t>play</a:t>
            </a:r>
            <a:r>
              <a:rPr lang="nl-NL" dirty="0"/>
              <a:t> out in different </a:t>
            </a:r>
            <a:r>
              <a:rPr lang="nl-NL" dirty="0" err="1"/>
              <a:t>contexts</a:t>
            </a:r>
            <a:r>
              <a:rPr lang="nl-NL" dirty="0"/>
              <a:t>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5480BCD-12FA-4E0F-B436-7CD13028214B}"/>
              </a:ext>
            </a:extLst>
          </p:cNvPr>
          <p:cNvSpPr/>
          <p:nvPr/>
        </p:nvSpPr>
        <p:spPr>
          <a:xfrm rot="16200000">
            <a:off x="-3009901" y="2967335"/>
            <a:ext cx="68580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103002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DACB9-E585-44AA-AE04-5B0D4D8C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Differentiation</a:t>
            </a:r>
            <a:r>
              <a:rPr lang="nl-NL" dirty="0"/>
              <a:t> and </a:t>
            </a:r>
            <a:r>
              <a:rPr lang="nl-NL" dirty="0" err="1"/>
              <a:t>Discrimination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24A2E1-E6BA-47E0-827A-0A6709BFC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Categorization</a:t>
            </a:r>
            <a:r>
              <a:rPr lang="nl-NL" dirty="0"/>
              <a:t> and </a:t>
            </a:r>
            <a:r>
              <a:rPr lang="nl-NL" dirty="0" err="1"/>
              <a:t>differentiation</a:t>
            </a:r>
            <a:r>
              <a:rPr lang="nl-NL" dirty="0"/>
              <a:t> of </a:t>
            </a:r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environment is </a:t>
            </a:r>
            <a:r>
              <a:rPr lang="nl-NL" dirty="0" err="1"/>
              <a:t>essential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our</a:t>
            </a:r>
            <a:r>
              <a:rPr lang="nl-NL" dirty="0"/>
              <a:t> human </a:t>
            </a:r>
            <a:r>
              <a:rPr lang="nl-NL" dirty="0" err="1"/>
              <a:t>existence</a:t>
            </a:r>
            <a:endParaRPr lang="nl-NL" dirty="0"/>
          </a:p>
          <a:p>
            <a:r>
              <a:rPr lang="nl-NL" dirty="0" err="1"/>
              <a:t>Ingroup-outgroup</a:t>
            </a:r>
            <a:r>
              <a:rPr lang="nl-NL" dirty="0"/>
              <a:t> </a:t>
            </a:r>
            <a:r>
              <a:rPr lang="nl-NL" dirty="0" err="1"/>
              <a:t>dynamics</a:t>
            </a:r>
            <a:r>
              <a:rPr lang="nl-NL" dirty="0"/>
              <a:t> is </a:t>
            </a:r>
            <a:r>
              <a:rPr lang="nl-NL" dirty="0" err="1"/>
              <a:t>fundamental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psychology</a:t>
            </a:r>
            <a:r>
              <a:rPr lang="nl-NL" dirty="0"/>
              <a:t>*</a:t>
            </a:r>
          </a:p>
          <a:p>
            <a:r>
              <a:rPr lang="nl-NL" dirty="0"/>
              <a:t>‘Bonding </a:t>
            </a:r>
            <a:r>
              <a:rPr lang="nl-NL" dirty="0" err="1"/>
              <a:t>capital</a:t>
            </a:r>
            <a:r>
              <a:rPr lang="nl-NL" dirty="0"/>
              <a:t>’ serves </a:t>
            </a:r>
            <a:r>
              <a:rPr lang="nl-NL" dirty="0" err="1"/>
              <a:t>group</a:t>
            </a:r>
            <a:r>
              <a:rPr lang="nl-NL" dirty="0"/>
              <a:t> </a:t>
            </a:r>
            <a:r>
              <a:rPr lang="nl-NL" dirty="0" err="1"/>
              <a:t>coherence</a:t>
            </a:r>
            <a:r>
              <a:rPr lang="nl-NL" dirty="0"/>
              <a:t> and </a:t>
            </a:r>
            <a:r>
              <a:rPr lang="nl-NL" dirty="0" err="1"/>
              <a:t>protection</a:t>
            </a:r>
            <a:endParaRPr lang="nl-NL" dirty="0"/>
          </a:p>
          <a:p>
            <a:r>
              <a:rPr lang="nl-NL" dirty="0"/>
              <a:t>‘</a:t>
            </a:r>
            <a:r>
              <a:rPr lang="nl-NL" dirty="0" err="1"/>
              <a:t>Bridging</a:t>
            </a:r>
            <a:r>
              <a:rPr lang="nl-NL" dirty="0"/>
              <a:t> </a:t>
            </a:r>
            <a:r>
              <a:rPr lang="nl-NL" dirty="0" err="1"/>
              <a:t>capital</a:t>
            </a:r>
            <a:r>
              <a:rPr lang="nl-NL" dirty="0"/>
              <a:t>’ serves </a:t>
            </a:r>
            <a:r>
              <a:rPr lang="nl-NL" dirty="0" err="1"/>
              <a:t>connection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others</a:t>
            </a:r>
            <a:r>
              <a:rPr lang="nl-NL" dirty="0"/>
              <a:t> and </a:t>
            </a:r>
            <a:r>
              <a:rPr lang="nl-NL" dirty="0" err="1"/>
              <a:t>innovation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329B150-7EB0-442B-A537-D5D3071BDD4C}"/>
              </a:ext>
            </a:extLst>
          </p:cNvPr>
          <p:cNvSpPr txBox="1"/>
          <p:nvPr/>
        </p:nvSpPr>
        <p:spPr>
          <a:xfrm>
            <a:off x="5134062" y="6334780"/>
            <a:ext cx="705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* </a:t>
            </a:r>
            <a:r>
              <a:rPr lang="nl-NL" sz="1400" dirty="0" err="1"/>
              <a:t>Kristy</a:t>
            </a:r>
            <a:r>
              <a:rPr lang="nl-NL" sz="1400" dirty="0"/>
              <a:t> </a:t>
            </a:r>
            <a:r>
              <a:rPr lang="nl-NL" sz="1400" dirty="0" err="1"/>
              <a:t>Jia</a:t>
            </a:r>
            <a:r>
              <a:rPr lang="nl-NL" sz="1400" dirty="0"/>
              <a:t> </a:t>
            </a:r>
            <a:r>
              <a:rPr lang="nl-NL" sz="1400" dirty="0" err="1"/>
              <a:t>Jin</a:t>
            </a:r>
            <a:r>
              <a:rPr lang="nl-NL" sz="1400" dirty="0"/>
              <a:t> Lee, </a:t>
            </a:r>
            <a:r>
              <a:rPr lang="nl-NL" sz="1400" dirty="0" err="1"/>
              <a:t>Gianluca</a:t>
            </a:r>
            <a:r>
              <a:rPr lang="nl-NL" sz="1400" dirty="0"/>
              <a:t> </a:t>
            </a:r>
            <a:r>
              <a:rPr lang="nl-NL" sz="1400" dirty="0" err="1"/>
              <a:t>Esposito</a:t>
            </a:r>
            <a:r>
              <a:rPr lang="nl-NL" sz="1400" dirty="0"/>
              <a:t> &amp; </a:t>
            </a:r>
            <a:r>
              <a:rPr lang="nl-NL" sz="1400" dirty="0" err="1"/>
              <a:t>Peipei</a:t>
            </a:r>
            <a:r>
              <a:rPr lang="nl-NL" sz="1400" dirty="0"/>
              <a:t> </a:t>
            </a:r>
            <a:r>
              <a:rPr lang="nl-NL" sz="1400" dirty="0" err="1"/>
              <a:t>Setoh</a:t>
            </a:r>
            <a:r>
              <a:rPr lang="nl-NL" sz="1400" dirty="0"/>
              <a:t> (2018) </a:t>
            </a:r>
            <a:r>
              <a:rPr lang="nl-NL" sz="1400" dirty="0" err="1"/>
              <a:t>Preschoolers</a:t>
            </a:r>
            <a:r>
              <a:rPr lang="nl-NL" sz="1400" dirty="0"/>
              <a:t> </a:t>
            </a:r>
            <a:r>
              <a:rPr lang="nl-NL" sz="1400" dirty="0" err="1"/>
              <a:t>favor</a:t>
            </a:r>
            <a:r>
              <a:rPr lang="nl-NL" sz="1400" dirty="0"/>
              <a:t> </a:t>
            </a:r>
            <a:r>
              <a:rPr lang="nl-NL" sz="1400" dirty="0" err="1"/>
              <a:t>their</a:t>
            </a:r>
            <a:r>
              <a:rPr lang="nl-NL" sz="1400" dirty="0"/>
              <a:t> </a:t>
            </a:r>
            <a:r>
              <a:rPr lang="nl-NL" sz="1400" dirty="0" err="1"/>
              <a:t>ingroup</a:t>
            </a:r>
            <a:r>
              <a:rPr lang="nl-NL" sz="1400" dirty="0"/>
              <a:t> </a:t>
            </a:r>
          </a:p>
          <a:p>
            <a:r>
              <a:rPr lang="nl-NL" sz="1400" dirty="0"/>
              <a:t>   </a:t>
            </a:r>
            <a:r>
              <a:rPr lang="nl-NL" sz="1400" dirty="0" err="1"/>
              <a:t>when</a:t>
            </a:r>
            <a:r>
              <a:rPr lang="nl-NL" sz="1400" dirty="0"/>
              <a:t> resources are </a:t>
            </a:r>
            <a:r>
              <a:rPr lang="nl-NL" sz="1400" dirty="0" err="1"/>
              <a:t>limited</a:t>
            </a:r>
            <a:r>
              <a:rPr lang="nl-NL" sz="1400" dirty="0"/>
              <a:t>. </a:t>
            </a:r>
            <a:r>
              <a:rPr lang="nl-NL" sz="1400" i="1" dirty="0"/>
              <a:t>Frontiers in </a:t>
            </a:r>
            <a:r>
              <a:rPr lang="nl-NL" sz="1400" i="1" dirty="0" err="1"/>
              <a:t>Psychology</a:t>
            </a:r>
            <a:r>
              <a:rPr lang="nl-NL" sz="1400" i="1" dirty="0"/>
              <a:t> 9</a:t>
            </a:r>
            <a:r>
              <a:rPr lang="nl-NL" sz="1400" dirty="0"/>
              <a:t>, 1752. </a:t>
            </a:r>
            <a:r>
              <a:rPr lang="nl-NL" sz="1400" dirty="0" err="1"/>
              <a:t>doi</a:t>
            </a:r>
            <a:r>
              <a:rPr lang="nl-NL" sz="1400" dirty="0"/>
              <a:t>: 10.3389/fpsyg.2018.01752</a:t>
            </a:r>
          </a:p>
        </p:txBody>
      </p:sp>
    </p:spTree>
    <p:extLst>
      <p:ext uri="{BB962C8B-B14F-4D97-AF65-F5344CB8AC3E}">
        <p14:creationId xmlns:p14="http://schemas.microsoft.com/office/powerpoint/2010/main" val="352209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B2B2B-B224-40B1-B8A5-4E7BA39B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Class, </a:t>
            </a:r>
            <a:r>
              <a:rPr lang="nl-NL" dirty="0" err="1"/>
              <a:t>identity</a:t>
            </a:r>
            <a:r>
              <a:rPr lang="nl-NL" dirty="0"/>
              <a:t>, </a:t>
            </a:r>
            <a:r>
              <a:rPr lang="nl-NL" dirty="0" err="1"/>
              <a:t>woke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1E2C46-1041-4BB0-A37E-8F105BAD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past </a:t>
            </a:r>
            <a:r>
              <a:rPr lang="nl-NL" dirty="0" err="1"/>
              <a:t>years</a:t>
            </a:r>
            <a:r>
              <a:rPr lang="nl-NL" dirty="0"/>
              <a:t>, more attention is </a:t>
            </a:r>
            <a:r>
              <a:rPr lang="nl-NL" dirty="0" err="1"/>
              <a:t>given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issues of personal and </a:t>
            </a:r>
            <a:r>
              <a:rPr lang="nl-NL" dirty="0" err="1"/>
              <a:t>cultural</a:t>
            </a:r>
            <a:r>
              <a:rPr lang="nl-NL" dirty="0"/>
              <a:t> </a:t>
            </a:r>
            <a:r>
              <a:rPr lang="nl-NL" dirty="0" err="1"/>
              <a:t>identity</a:t>
            </a:r>
            <a:r>
              <a:rPr lang="nl-NL" dirty="0"/>
              <a:t>, 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sexuality</a:t>
            </a:r>
            <a:r>
              <a:rPr lang="nl-NL" dirty="0"/>
              <a:t> and gender. </a:t>
            </a:r>
          </a:p>
          <a:p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extent</a:t>
            </a:r>
            <a:r>
              <a:rPr lang="nl-NL" dirty="0"/>
              <a:t> does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undermine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structural</a:t>
            </a:r>
            <a:r>
              <a:rPr lang="nl-NL" dirty="0"/>
              <a:t> </a:t>
            </a:r>
            <a:r>
              <a:rPr lang="nl-NL" dirty="0" err="1"/>
              <a:t>disadvantages</a:t>
            </a:r>
            <a:r>
              <a:rPr lang="nl-NL" dirty="0"/>
              <a:t> </a:t>
            </a:r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economic</a:t>
            </a:r>
            <a:r>
              <a:rPr lang="nl-NL" dirty="0"/>
              <a:t> class </a:t>
            </a:r>
            <a:r>
              <a:rPr lang="nl-NL" dirty="0" err="1"/>
              <a:t>differences</a:t>
            </a:r>
            <a:r>
              <a:rPr lang="nl-NL" dirty="0"/>
              <a:t>?</a:t>
            </a:r>
          </a:p>
          <a:p>
            <a:r>
              <a:rPr lang="nl-NL" dirty="0"/>
              <a:t>How do we </a:t>
            </a:r>
            <a:r>
              <a:rPr lang="nl-NL" dirty="0" err="1"/>
              <a:t>balance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“</a:t>
            </a:r>
            <a:r>
              <a:rPr lang="nl-NL" dirty="0" err="1"/>
              <a:t>identity-driven</a:t>
            </a:r>
            <a:r>
              <a:rPr lang="nl-NL" dirty="0"/>
              <a:t>” diversity </a:t>
            </a:r>
            <a:r>
              <a:rPr lang="nl-NL" dirty="0" err="1"/>
              <a:t>activism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“</a:t>
            </a:r>
            <a:r>
              <a:rPr lang="nl-NL" dirty="0" err="1"/>
              <a:t>structure-driven</a:t>
            </a:r>
            <a:r>
              <a:rPr lang="nl-NL" dirty="0"/>
              <a:t>” diversity </a:t>
            </a:r>
            <a:r>
              <a:rPr lang="nl-NL" dirty="0" err="1"/>
              <a:t>activism</a:t>
            </a:r>
            <a:r>
              <a:rPr lang="nl-NL" dirty="0"/>
              <a:t>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681EB22-9569-49F1-BFF9-71306B0D50D0}"/>
              </a:ext>
            </a:extLst>
          </p:cNvPr>
          <p:cNvSpPr/>
          <p:nvPr/>
        </p:nvSpPr>
        <p:spPr>
          <a:xfrm rot="16200000">
            <a:off x="-3009901" y="2967335"/>
            <a:ext cx="68580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DILEMMA</a:t>
            </a:r>
          </a:p>
        </p:txBody>
      </p:sp>
    </p:spTree>
    <p:extLst>
      <p:ext uri="{BB962C8B-B14F-4D97-AF65-F5344CB8AC3E}">
        <p14:creationId xmlns:p14="http://schemas.microsoft.com/office/powerpoint/2010/main" val="73535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470AD-133B-4935-A967-A7250849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890B5EE-DCAC-421A-916A-A9DC7FF9D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436" cy="6857999"/>
          </a:xfrm>
        </p:spPr>
      </p:pic>
    </p:spTree>
    <p:extLst>
      <p:ext uri="{BB962C8B-B14F-4D97-AF65-F5344CB8AC3E}">
        <p14:creationId xmlns:p14="http://schemas.microsoft.com/office/powerpoint/2010/main" val="404496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49C71FE-D0E3-453F-BEF8-F8EC8AAE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792" y="1803398"/>
            <a:ext cx="3534268" cy="22196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64D38F3-7122-4734-8E3D-E9DB473AB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9" t="-49884" r="-3749" b="49884"/>
          <a:stretch/>
        </p:blipFill>
        <p:spPr>
          <a:xfrm>
            <a:off x="7224019" y="1557342"/>
            <a:ext cx="4967981" cy="530065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36AD716-E65C-4C88-BFDF-4AFE0676A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87" y="193449"/>
            <a:ext cx="3439005" cy="321989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1C31393-183D-4EC1-83D0-C6201319A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97" y="4216284"/>
            <a:ext cx="5763429" cy="244826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AC297B9-C46D-46DB-AB7E-B42214F87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3134" y="250607"/>
            <a:ext cx="4018418" cy="266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4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E0192-238B-46EC-82D2-F75DD03E1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429"/>
            <a:ext cx="10515600" cy="5663142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000" dirty="0"/>
              <a:t>How </a:t>
            </a:r>
            <a:r>
              <a:rPr lang="nl-NL" sz="6000" dirty="0" err="1"/>
              <a:t>can</a:t>
            </a:r>
            <a:r>
              <a:rPr lang="nl-NL" sz="6000" dirty="0"/>
              <a:t> we have </a:t>
            </a:r>
            <a:br>
              <a:rPr lang="nl-NL" sz="6000" dirty="0"/>
            </a:br>
            <a:br>
              <a:rPr lang="nl-NL" sz="6000" dirty="0"/>
            </a:br>
            <a:r>
              <a:rPr lang="nl-NL" sz="6000" dirty="0"/>
              <a:t>a </a:t>
            </a:r>
            <a:r>
              <a:rPr lang="nl-NL" sz="6000" dirty="0" err="1"/>
              <a:t>meaningful</a:t>
            </a:r>
            <a:r>
              <a:rPr lang="nl-NL" sz="6000" dirty="0"/>
              <a:t> </a:t>
            </a:r>
            <a:r>
              <a:rPr lang="nl-NL" sz="6000" dirty="0" err="1"/>
              <a:t>conversation</a:t>
            </a:r>
            <a:br>
              <a:rPr lang="nl-NL" sz="6000" dirty="0"/>
            </a:br>
            <a:br>
              <a:rPr lang="nl-NL" sz="6000" dirty="0"/>
            </a:br>
            <a:r>
              <a:rPr lang="nl-NL" sz="6000" dirty="0" err="1"/>
              <a:t>about</a:t>
            </a:r>
            <a:r>
              <a:rPr lang="nl-NL" sz="6000" dirty="0"/>
              <a:t> diversity and </a:t>
            </a:r>
            <a:br>
              <a:rPr lang="nl-NL" sz="6000" dirty="0"/>
            </a:br>
            <a:br>
              <a:rPr lang="nl-NL" sz="6000" dirty="0"/>
            </a:br>
            <a:r>
              <a:rPr lang="nl-NL" sz="6000" dirty="0" err="1"/>
              <a:t>develop</a:t>
            </a:r>
            <a:r>
              <a:rPr lang="nl-NL" sz="6000" dirty="0"/>
              <a:t> practical </a:t>
            </a:r>
            <a:r>
              <a:rPr lang="nl-NL" sz="6000" dirty="0" err="1"/>
              <a:t>policies</a:t>
            </a:r>
            <a:r>
              <a:rPr lang="nl-NL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337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91502-7D15-4B51-9617-D113EC79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is diversity </a:t>
            </a:r>
            <a:r>
              <a:rPr lang="nl-NL" dirty="0" err="1"/>
              <a:t>anyway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55776C-4209-4385-A2F2-2E55882A0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733"/>
            <a:ext cx="3750733" cy="377243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The </a:t>
            </a:r>
            <a:r>
              <a:rPr lang="nl-NL" dirty="0" err="1"/>
              <a:t>degree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characteristics</a:t>
            </a:r>
            <a:r>
              <a:rPr lang="nl-NL" dirty="0"/>
              <a:t> </a:t>
            </a:r>
            <a:r>
              <a:rPr lang="nl-NL" dirty="0" err="1"/>
              <a:t>differ</a:t>
            </a:r>
            <a:r>
              <a:rPr lang="nl-NL" dirty="0"/>
              <a:t> </a:t>
            </a:r>
            <a:r>
              <a:rPr lang="nl-NL" b="1" dirty="0" err="1"/>
              <a:t>within</a:t>
            </a:r>
            <a:r>
              <a:rPr lang="nl-NL" b="1" dirty="0"/>
              <a:t> a </a:t>
            </a:r>
            <a:r>
              <a:rPr lang="nl-NL" b="1" dirty="0" err="1"/>
              <a:t>group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Diversity is </a:t>
            </a:r>
            <a:r>
              <a:rPr lang="nl-NL" b="1" dirty="0" err="1"/>
              <a:t>not</a:t>
            </a:r>
            <a:r>
              <a:rPr lang="nl-NL" dirty="0"/>
              <a:t> a </a:t>
            </a:r>
            <a:r>
              <a:rPr lang="nl-NL" dirty="0" err="1"/>
              <a:t>qualification</a:t>
            </a:r>
            <a:r>
              <a:rPr lang="nl-NL" dirty="0"/>
              <a:t> of </a:t>
            </a:r>
            <a:r>
              <a:rPr lang="nl-NL" dirty="0" err="1"/>
              <a:t>certain</a:t>
            </a:r>
            <a:r>
              <a:rPr lang="nl-NL" dirty="0"/>
              <a:t> </a:t>
            </a:r>
            <a:r>
              <a:rPr lang="nl-NL" dirty="0" err="1"/>
              <a:t>individuals</a:t>
            </a:r>
            <a:r>
              <a:rPr lang="nl-NL" dirty="0"/>
              <a:t> or </a:t>
            </a:r>
            <a:r>
              <a:rPr lang="nl-NL" dirty="0" err="1"/>
              <a:t>minority</a:t>
            </a:r>
            <a:r>
              <a:rPr lang="nl-NL" dirty="0"/>
              <a:t> </a:t>
            </a:r>
            <a:r>
              <a:rPr lang="nl-NL" dirty="0" err="1"/>
              <a:t>groups</a:t>
            </a:r>
            <a:endParaRPr lang="nl-N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59B0C5-435E-4644-A9E6-586F329E3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117126"/>
              </p:ext>
            </p:extLst>
          </p:nvPr>
        </p:nvGraphicFramePr>
        <p:xfrm>
          <a:off x="6265334" y="1789113"/>
          <a:ext cx="5765800" cy="355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17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BDCD3-CC4E-4D23-90CF-A6B548D2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Diversity and </a:t>
            </a:r>
            <a:r>
              <a:rPr lang="nl-NL" dirty="0" err="1"/>
              <a:t>differences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F568D1-C3FC-4FDC-8998-23CC2B377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Personal </a:t>
            </a:r>
            <a:r>
              <a:rPr lang="nl-NL" dirty="0" err="1"/>
              <a:t>differences</a:t>
            </a:r>
            <a:endParaRPr lang="nl-NL" dirty="0"/>
          </a:p>
          <a:p>
            <a:pPr lvl="1"/>
            <a:r>
              <a:rPr lang="nl-NL" dirty="0"/>
              <a:t>Gender</a:t>
            </a:r>
          </a:p>
          <a:p>
            <a:pPr lvl="1"/>
            <a:r>
              <a:rPr lang="nl-NL" dirty="0"/>
              <a:t>Age</a:t>
            </a:r>
          </a:p>
          <a:p>
            <a:pPr lvl="1"/>
            <a:r>
              <a:rPr lang="nl-NL" dirty="0" err="1"/>
              <a:t>Sexual</a:t>
            </a:r>
            <a:r>
              <a:rPr lang="nl-NL" dirty="0"/>
              <a:t> </a:t>
            </a:r>
            <a:r>
              <a:rPr lang="nl-NL" dirty="0" err="1"/>
              <a:t>orientation</a:t>
            </a:r>
            <a:endParaRPr lang="nl-NL" dirty="0"/>
          </a:p>
          <a:p>
            <a:pPr lvl="1"/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capacities</a:t>
            </a:r>
            <a:r>
              <a:rPr lang="nl-NL" dirty="0"/>
              <a:t> (and ‘handicaps’)</a:t>
            </a:r>
          </a:p>
          <a:p>
            <a:pPr lvl="1"/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/>
              <a:t>capacities</a:t>
            </a:r>
            <a:r>
              <a:rPr lang="nl-NL" dirty="0"/>
              <a:t> (‘</a:t>
            </a:r>
            <a:r>
              <a:rPr lang="nl-NL" dirty="0" err="1"/>
              <a:t>neurodiversity</a:t>
            </a:r>
            <a:r>
              <a:rPr lang="nl-NL" dirty="0"/>
              <a:t>’) and </a:t>
            </a:r>
            <a:r>
              <a:rPr lang="nl-NL" dirty="0" err="1"/>
              <a:t>personality</a:t>
            </a:r>
            <a:endParaRPr lang="nl-NL" dirty="0"/>
          </a:p>
          <a:p>
            <a:r>
              <a:rPr lang="nl-NL" dirty="0" err="1"/>
              <a:t>Contextual</a:t>
            </a:r>
            <a:r>
              <a:rPr lang="nl-NL" dirty="0"/>
              <a:t> </a:t>
            </a:r>
            <a:r>
              <a:rPr lang="nl-NL" dirty="0" err="1"/>
              <a:t>differences</a:t>
            </a:r>
            <a:endParaRPr lang="nl-NL" dirty="0"/>
          </a:p>
          <a:p>
            <a:pPr lvl="1"/>
            <a:r>
              <a:rPr lang="nl-NL" dirty="0" err="1"/>
              <a:t>Socio-economic</a:t>
            </a:r>
            <a:r>
              <a:rPr lang="nl-NL" dirty="0"/>
              <a:t> background</a:t>
            </a:r>
          </a:p>
          <a:p>
            <a:pPr lvl="1"/>
            <a:r>
              <a:rPr lang="nl-NL" dirty="0" err="1"/>
              <a:t>Social</a:t>
            </a:r>
            <a:r>
              <a:rPr lang="nl-NL" dirty="0"/>
              <a:t> and </a:t>
            </a:r>
            <a:r>
              <a:rPr lang="nl-NL" dirty="0" err="1"/>
              <a:t>cultural</a:t>
            </a:r>
            <a:r>
              <a:rPr lang="nl-NL" dirty="0"/>
              <a:t> </a:t>
            </a:r>
            <a:r>
              <a:rPr lang="nl-NL" dirty="0" err="1"/>
              <a:t>capital</a:t>
            </a:r>
            <a:endParaRPr lang="nl-NL" dirty="0"/>
          </a:p>
          <a:p>
            <a:pPr lvl="1"/>
            <a:r>
              <a:rPr lang="nl-NL" dirty="0"/>
              <a:t>Cultural, </a:t>
            </a:r>
            <a:r>
              <a:rPr lang="nl-NL" dirty="0" err="1"/>
              <a:t>ethnic</a:t>
            </a:r>
            <a:r>
              <a:rPr lang="nl-NL" dirty="0"/>
              <a:t> and </a:t>
            </a:r>
            <a:r>
              <a:rPr lang="nl-NL" dirty="0" err="1"/>
              <a:t>linguistic</a:t>
            </a:r>
            <a:r>
              <a:rPr lang="nl-NL" dirty="0"/>
              <a:t> background</a:t>
            </a:r>
          </a:p>
          <a:p>
            <a:pPr lvl="1"/>
            <a:r>
              <a:rPr lang="nl-NL" dirty="0" err="1"/>
              <a:t>Religious</a:t>
            </a:r>
            <a:r>
              <a:rPr lang="nl-NL" dirty="0"/>
              <a:t> </a:t>
            </a:r>
            <a:r>
              <a:rPr lang="nl-NL" dirty="0" err="1"/>
              <a:t>identity</a:t>
            </a:r>
            <a:r>
              <a:rPr lang="nl-NL" dirty="0"/>
              <a:t> and </a:t>
            </a:r>
            <a:r>
              <a:rPr lang="nl-NL" dirty="0" err="1"/>
              <a:t>political</a:t>
            </a:r>
            <a:r>
              <a:rPr lang="nl-NL" dirty="0"/>
              <a:t> </a:t>
            </a:r>
            <a:r>
              <a:rPr lang="nl-NL" dirty="0" err="1"/>
              <a:t>preferences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314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68888-1AD7-4722-8106-234B99926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Handicap, </a:t>
            </a:r>
            <a:r>
              <a:rPr lang="nl-NL" dirty="0" err="1"/>
              <a:t>disability</a:t>
            </a:r>
            <a:r>
              <a:rPr lang="nl-NL" dirty="0"/>
              <a:t>, or diversity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DC0A9-FEE1-472A-8CE7-E55482AB1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1887"/>
            <a:ext cx="10515600" cy="2059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norm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we are </a:t>
            </a:r>
            <a:r>
              <a:rPr lang="nl-NL" dirty="0" err="1"/>
              <a:t>measured</a:t>
            </a:r>
            <a:r>
              <a:rPr lang="nl-NL" dirty="0"/>
              <a:t>?</a:t>
            </a:r>
          </a:p>
          <a:p>
            <a:r>
              <a:rPr lang="nl-NL" dirty="0" err="1"/>
              <a:t>Sign</a:t>
            </a:r>
            <a:r>
              <a:rPr lang="nl-NL" dirty="0"/>
              <a:t> </a:t>
            </a:r>
            <a:r>
              <a:rPr lang="nl-NL" dirty="0" err="1"/>
              <a:t>language</a:t>
            </a:r>
            <a:r>
              <a:rPr lang="nl-NL" dirty="0"/>
              <a:t>: </a:t>
            </a:r>
            <a:r>
              <a:rPr lang="nl-NL" dirty="0" err="1"/>
              <a:t>adaptation</a:t>
            </a:r>
            <a:r>
              <a:rPr lang="nl-NL" dirty="0"/>
              <a:t> or a culture of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?</a:t>
            </a:r>
          </a:p>
          <a:p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standard </a:t>
            </a:r>
            <a:r>
              <a:rPr lang="nl-NL" dirty="0" err="1"/>
              <a:t>eye</a:t>
            </a:r>
            <a:r>
              <a:rPr lang="nl-NL" dirty="0"/>
              <a:t> level in </a:t>
            </a:r>
            <a:r>
              <a:rPr lang="nl-NL" dirty="0" err="1"/>
              <a:t>our</a:t>
            </a:r>
            <a:r>
              <a:rPr lang="nl-NL" dirty="0"/>
              <a:t> buildings?</a:t>
            </a:r>
          </a:p>
          <a:p>
            <a:r>
              <a:rPr lang="nl-NL" dirty="0"/>
              <a:t>Is </a:t>
            </a:r>
            <a:r>
              <a:rPr lang="nl-NL" dirty="0" err="1"/>
              <a:t>the</a:t>
            </a:r>
            <a:r>
              <a:rPr lang="nl-NL" dirty="0"/>
              <a:t> person </a:t>
            </a:r>
            <a:r>
              <a:rPr lang="nl-NL" dirty="0" err="1"/>
              <a:t>disabled</a:t>
            </a:r>
            <a:r>
              <a:rPr lang="nl-NL" dirty="0"/>
              <a:t>, or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institution</a:t>
            </a:r>
            <a:r>
              <a:rPr lang="nl-NL" dirty="0"/>
              <a:t> </a:t>
            </a:r>
            <a:r>
              <a:rPr lang="nl-NL" dirty="0" err="1"/>
              <a:t>dysfunctional</a:t>
            </a:r>
            <a:r>
              <a:rPr lang="nl-NL" dirty="0"/>
              <a:t>?</a:t>
            </a:r>
          </a:p>
          <a:p>
            <a:pPr lvl="1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7803AC-2EB6-4842-9D83-C78AAEB6B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30"/>
            <a:ext cx="4131541" cy="275616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FE5CC99-60D5-4640-94E2-1768A7D8B4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5" t="75397" r="48356" b="2604"/>
          <a:stretch/>
        </p:blipFill>
        <p:spPr>
          <a:xfrm>
            <a:off x="6281343" y="1371630"/>
            <a:ext cx="2557579" cy="2756166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E8F6186E-3BC1-4D32-A47F-EB208ADEC457}"/>
              </a:ext>
            </a:extLst>
          </p:cNvPr>
          <p:cNvCxnSpPr>
            <a:cxnSpLocks/>
          </p:cNvCxnSpPr>
          <p:nvPr/>
        </p:nvCxnSpPr>
        <p:spPr>
          <a:xfrm flipV="1">
            <a:off x="2827867" y="2981229"/>
            <a:ext cx="4233295" cy="710238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AD9F7725-1B70-4F83-A8F7-2298BFF129D4}"/>
              </a:ext>
            </a:extLst>
          </p:cNvPr>
          <p:cNvSpPr txBox="1"/>
          <p:nvPr/>
        </p:nvSpPr>
        <p:spPr>
          <a:xfrm>
            <a:off x="9194800" y="1490133"/>
            <a:ext cx="2557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Jacob Lekkerkerker </a:t>
            </a:r>
            <a:r>
              <a:rPr lang="nl-NL" sz="2000" dirty="0" err="1"/>
              <a:t>seven-fingered</a:t>
            </a:r>
            <a:r>
              <a:rPr lang="nl-NL" sz="2000" dirty="0"/>
              <a:t> </a:t>
            </a:r>
          </a:p>
          <a:p>
            <a:r>
              <a:rPr lang="nl-NL" sz="2000" dirty="0"/>
              <a:t>concerto </a:t>
            </a:r>
            <a:r>
              <a:rPr lang="nl-NL" sz="2000" dirty="0" err="1"/>
              <a:t>organ</a:t>
            </a:r>
            <a:r>
              <a:rPr lang="nl-NL" sz="2000" dirty="0"/>
              <a:t> </a:t>
            </a:r>
            <a:r>
              <a:rPr lang="nl-NL" sz="2000" dirty="0" err="1"/>
              <a:t>player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7583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B62A89-E728-4086-B765-270CE11CE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460" y="267999"/>
            <a:ext cx="5157787" cy="823912"/>
          </a:xfrm>
        </p:spPr>
        <p:txBody>
          <a:bodyPr/>
          <a:lstStyle/>
          <a:p>
            <a:r>
              <a:rPr lang="nl-NL" dirty="0" err="1"/>
              <a:t>Fariha</a:t>
            </a:r>
            <a:r>
              <a:rPr lang="nl-NL" dirty="0"/>
              <a:t> – student </a:t>
            </a:r>
            <a:r>
              <a:rPr lang="nl-NL" dirty="0" err="1"/>
              <a:t>Psychology</a:t>
            </a:r>
            <a:endParaRPr lang="nl-NL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2D88402-5C23-4322-936C-645EF267F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460" y="2100030"/>
            <a:ext cx="5157787" cy="3684588"/>
          </a:xfrm>
        </p:spPr>
        <p:txBody>
          <a:bodyPr>
            <a:normAutofit/>
          </a:bodyPr>
          <a:lstStyle/>
          <a:p>
            <a:r>
              <a:rPr lang="nl-NL" sz="2000" dirty="0"/>
              <a:t>Parents </a:t>
            </a:r>
            <a:r>
              <a:rPr lang="nl-NL" sz="2000" dirty="0" err="1"/>
              <a:t>from</a:t>
            </a:r>
            <a:r>
              <a:rPr lang="nl-NL" sz="2000" dirty="0"/>
              <a:t> Pakistan</a:t>
            </a:r>
          </a:p>
          <a:p>
            <a:r>
              <a:rPr lang="nl-NL" sz="2000" dirty="0" err="1"/>
              <a:t>Moved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Amsterdam </a:t>
            </a:r>
            <a:r>
              <a:rPr lang="nl-NL" sz="2000" dirty="0" err="1"/>
              <a:t>just</a:t>
            </a:r>
            <a:r>
              <a:rPr lang="nl-NL" sz="2000" dirty="0"/>
              <a:t> </a:t>
            </a:r>
            <a:r>
              <a:rPr lang="nl-NL" sz="2000" dirty="0" err="1"/>
              <a:t>before</a:t>
            </a:r>
            <a:r>
              <a:rPr lang="nl-NL" sz="2000" dirty="0"/>
              <a:t> </a:t>
            </a:r>
            <a:r>
              <a:rPr lang="nl-NL" sz="2000" dirty="0" err="1"/>
              <a:t>Fariha</a:t>
            </a:r>
            <a:r>
              <a:rPr lang="nl-NL" sz="2000" dirty="0"/>
              <a:t> was born</a:t>
            </a:r>
          </a:p>
          <a:p>
            <a:r>
              <a:rPr lang="nl-NL" sz="2000" dirty="0" err="1"/>
              <a:t>Father</a:t>
            </a:r>
            <a:r>
              <a:rPr lang="nl-NL" sz="2000" dirty="0"/>
              <a:t> is dentist, </a:t>
            </a:r>
            <a:r>
              <a:rPr lang="nl-NL" sz="2000" dirty="0" err="1"/>
              <a:t>mother</a:t>
            </a:r>
            <a:r>
              <a:rPr lang="nl-NL" sz="2000" dirty="0"/>
              <a:t> is </a:t>
            </a:r>
            <a:r>
              <a:rPr lang="nl-NL" sz="2000" dirty="0" err="1"/>
              <a:t>lawyer</a:t>
            </a:r>
            <a:endParaRPr lang="nl-NL" sz="2000" dirty="0"/>
          </a:p>
          <a:p>
            <a:r>
              <a:rPr lang="nl-NL" sz="2000" dirty="0" err="1"/>
              <a:t>Secondary</a:t>
            </a:r>
            <a:r>
              <a:rPr lang="nl-NL" sz="2000" dirty="0"/>
              <a:t> school at elite school, </a:t>
            </a:r>
            <a:r>
              <a:rPr lang="nl-NL" sz="2000" dirty="0" err="1"/>
              <a:t>supported</a:t>
            </a:r>
            <a:r>
              <a:rPr lang="nl-NL" sz="2000" dirty="0"/>
              <a:t> </a:t>
            </a:r>
            <a:r>
              <a:rPr lang="nl-NL" sz="2000" dirty="0" err="1"/>
              <a:t>by</a:t>
            </a:r>
            <a:r>
              <a:rPr lang="nl-NL" sz="2000" dirty="0"/>
              <a:t> </a:t>
            </a:r>
            <a:r>
              <a:rPr lang="nl-NL" sz="2000" dirty="0" err="1"/>
              <a:t>individual</a:t>
            </a:r>
            <a:r>
              <a:rPr lang="nl-NL" sz="2000" dirty="0"/>
              <a:t> </a:t>
            </a:r>
            <a:r>
              <a:rPr lang="nl-NL" sz="2000" dirty="0" err="1"/>
              <a:t>tutoring</a:t>
            </a:r>
            <a:endParaRPr lang="nl-NL" sz="2000" dirty="0"/>
          </a:p>
          <a:p>
            <a:r>
              <a:rPr lang="nl-NL" sz="2000" dirty="0" err="1"/>
              <a:t>Devout</a:t>
            </a:r>
            <a:r>
              <a:rPr lang="nl-NL" sz="2000" dirty="0"/>
              <a:t> </a:t>
            </a:r>
            <a:r>
              <a:rPr lang="nl-NL" sz="2000" dirty="0" err="1"/>
              <a:t>Muslim</a:t>
            </a:r>
            <a:r>
              <a:rPr lang="nl-NL" sz="2000" dirty="0"/>
              <a:t> (</a:t>
            </a:r>
            <a:r>
              <a:rPr lang="nl-NL" sz="2000" dirty="0" err="1"/>
              <a:t>wears</a:t>
            </a:r>
            <a:r>
              <a:rPr lang="nl-NL" sz="2000" dirty="0"/>
              <a:t> </a:t>
            </a:r>
            <a:r>
              <a:rPr lang="nl-NL" sz="2000" dirty="0" err="1"/>
              <a:t>hijab</a:t>
            </a:r>
            <a:r>
              <a:rPr lang="nl-NL" sz="2000" dirty="0"/>
              <a:t>)</a:t>
            </a:r>
          </a:p>
          <a:p>
            <a:r>
              <a:rPr lang="nl-NL" sz="2000" dirty="0"/>
              <a:t>Every </a:t>
            </a:r>
            <a:r>
              <a:rPr lang="nl-NL" sz="2000" dirty="0" err="1"/>
              <a:t>summer</a:t>
            </a:r>
            <a:r>
              <a:rPr lang="nl-NL" sz="2000" dirty="0"/>
              <a:t> family </a:t>
            </a:r>
            <a:r>
              <a:rPr lang="nl-NL" sz="2000" dirty="0" err="1"/>
              <a:t>vacation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Pakistan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9CE0CF2-961E-4DF2-BA0C-CF6787CE0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4755" y="267999"/>
            <a:ext cx="5183188" cy="823912"/>
          </a:xfrm>
        </p:spPr>
        <p:txBody>
          <a:bodyPr/>
          <a:lstStyle/>
          <a:p>
            <a:r>
              <a:rPr lang="nl-NL" dirty="0"/>
              <a:t>Dylan – student </a:t>
            </a:r>
            <a:r>
              <a:rPr lang="nl-NL" dirty="0" err="1"/>
              <a:t>Law</a:t>
            </a:r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BABA65A-906C-41F0-8F60-C19E3711E9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34755" y="2100030"/>
            <a:ext cx="5183188" cy="3684588"/>
          </a:xfrm>
        </p:spPr>
        <p:txBody>
          <a:bodyPr>
            <a:normAutofit/>
          </a:bodyPr>
          <a:lstStyle/>
          <a:p>
            <a:r>
              <a:rPr lang="nl-NL" sz="2000" dirty="0" err="1"/>
              <a:t>Raised</a:t>
            </a:r>
            <a:r>
              <a:rPr lang="nl-NL" sz="2000" dirty="0"/>
              <a:t> in </a:t>
            </a:r>
            <a:r>
              <a:rPr lang="nl-NL" sz="2000" dirty="0" err="1"/>
              <a:t>working</a:t>
            </a:r>
            <a:r>
              <a:rPr lang="nl-NL" sz="2000" dirty="0"/>
              <a:t>-class </a:t>
            </a:r>
            <a:r>
              <a:rPr lang="nl-NL" sz="2000" dirty="0" err="1"/>
              <a:t>neighbourhood</a:t>
            </a:r>
            <a:r>
              <a:rPr lang="nl-NL" sz="2000" dirty="0"/>
              <a:t> in traditional Dutch family</a:t>
            </a:r>
          </a:p>
          <a:p>
            <a:r>
              <a:rPr lang="nl-NL" sz="2000" dirty="0" err="1"/>
              <a:t>Father</a:t>
            </a:r>
            <a:r>
              <a:rPr lang="nl-NL" sz="2000" dirty="0"/>
              <a:t> is </a:t>
            </a:r>
            <a:r>
              <a:rPr lang="nl-NL" sz="2000" dirty="0" err="1"/>
              <a:t>unemployed</a:t>
            </a:r>
            <a:r>
              <a:rPr lang="nl-NL" sz="2000" dirty="0"/>
              <a:t> metal </a:t>
            </a:r>
            <a:r>
              <a:rPr lang="nl-NL" sz="2000" dirty="0" err="1"/>
              <a:t>worker</a:t>
            </a:r>
            <a:r>
              <a:rPr lang="nl-NL" sz="2000" dirty="0"/>
              <a:t>, </a:t>
            </a:r>
            <a:r>
              <a:rPr lang="nl-NL" sz="2000" dirty="0" err="1"/>
              <a:t>mother</a:t>
            </a:r>
            <a:r>
              <a:rPr lang="nl-NL" sz="2000" dirty="0"/>
              <a:t> </a:t>
            </a:r>
            <a:r>
              <a:rPr lang="nl-NL" sz="2000" dirty="0" err="1"/>
              <a:t>works</a:t>
            </a:r>
            <a:r>
              <a:rPr lang="nl-NL" sz="2000" dirty="0"/>
              <a:t> as bus driver</a:t>
            </a:r>
          </a:p>
          <a:p>
            <a:r>
              <a:rPr lang="nl-NL" sz="2000" dirty="0" err="1"/>
              <a:t>After</a:t>
            </a:r>
            <a:r>
              <a:rPr lang="nl-NL" sz="2000" dirty="0"/>
              <a:t> </a:t>
            </a:r>
            <a:r>
              <a:rPr lang="nl-NL" sz="2000" dirty="0" err="1"/>
              <a:t>vocational</a:t>
            </a:r>
            <a:r>
              <a:rPr lang="nl-NL" sz="2000" dirty="0"/>
              <a:t> training </a:t>
            </a:r>
            <a:r>
              <a:rPr lang="nl-NL" sz="2000" dirty="0" err="1"/>
              <a:t>progressed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university</a:t>
            </a:r>
            <a:endParaRPr lang="nl-NL" sz="2000" dirty="0"/>
          </a:p>
          <a:p>
            <a:r>
              <a:rPr lang="nl-NL" sz="2000" dirty="0" err="1"/>
              <a:t>Plays</a:t>
            </a:r>
            <a:r>
              <a:rPr lang="nl-NL" sz="2000" dirty="0"/>
              <a:t> </a:t>
            </a:r>
            <a:r>
              <a:rPr lang="nl-NL" sz="2000" dirty="0" err="1"/>
              <a:t>soccer</a:t>
            </a:r>
            <a:r>
              <a:rPr lang="nl-NL" sz="2000" dirty="0"/>
              <a:t> in first team of his club</a:t>
            </a:r>
          </a:p>
          <a:p>
            <a:r>
              <a:rPr lang="nl-NL" sz="2000" dirty="0"/>
              <a:t>(</a:t>
            </a:r>
            <a:r>
              <a:rPr lang="nl-NL" sz="2000" dirty="0" err="1"/>
              <a:t>closeted</a:t>
            </a:r>
            <a:r>
              <a:rPr lang="nl-NL" sz="2000" dirty="0"/>
              <a:t>) gay</a:t>
            </a:r>
          </a:p>
          <a:p>
            <a:r>
              <a:rPr lang="nl-NL" sz="2000" dirty="0" err="1"/>
              <a:t>Spends</a:t>
            </a:r>
            <a:r>
              <a:rPr lang="nl-NL" sz="2000" dirty="0"/>
              <a:t> </a:t>
            </a:r>
            <a:r>
              <a:rPr lang="nl-NL" sz="2000" dirty="0" err="1"/>
              <a:t>summer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</a:t>
            </a:r>
            <a:r>
              <a:rPr lang="nl-NL" sz="2000" dirty="0" err="1"/>
              <a:t>friends</a:t>
            </a:r>
            <a:r>
              <a:rPr lang="nl-NL" sz="2000" dirty="0"/>
              <a:t> at </a:t>
            </a:r>
            <a:r>
              <a:rPr lang="nl-NL" sz="2000" dirty="0" err="1"/>
              <a:t>music</a:t>
            </a:r>
            <a:r>
              <a:rPr lang="nl-NL" sz="2000" dirty="0"/>
              <a:t> festivals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0AD21A3-D251-4A23-932A-C7B218417359}"/>
              </a:ext>
            </a:extLst>
          </p:cNvPr>
          <p:cNvCxnSpPr>
            <a:cxnSpLocks/>
          </p:cNvCxnSpPr>
          <p:nvPr/>
        </p:nvCxnSpPr>
        <p:spPr>
          <a:xfrm>
            <a:off x="112390" y="2047874"/>
            <a:ext cx="12088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C8239C1-5FC1-45FF-AD84-5099DB9C6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4" y="0"/>
            <a:ext cx="1709897" cy="183203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FC9B744-E099-4B36-8372-07080CEB4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29" y="2"/>
            <a:ext cx="1174822" cy="183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3A16444-575D-47A9-82B6-AFB9F6CE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Identity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459F520D-47D8-4655-855A-BBF7D4A49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Every </a:t>
            </a:r>
            <a:r>
              <a:rPr lang="nl-NL" dirty="0" err="1"/>
              <a:t>individual</a:t>
            </a:r>
            <a:r>
              <a:rPr lang="nl-NL" dirty="0"/>
              <a:t> is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intersection</a:t>
            </a:r>
            <a:r>
              <a:rPr lang="nl-NL" dirty="0"/>
              <a:t> of </a:t>
            </a:r>
            <a:r>
              <a:rPr lang="nl-NL" dirty="0" err="1"/>
              <a:t>supportive</a:t>
            </a:r>
            <a:r>
              <a:rPr lang="nl-NL" dirty="0"/>
              <a:t> and </a:t>
            </a:r>
            <a:r>
              <a:rPr lang="nl-NL" dirty="0" err="1"/>
              <a:t>limiting</a:t>
            </a:r>
            <a:r>
              <a:rPr lang="nl-NL" dirty="0"/>
              <a:t> </a:t>
            </a:r>
            <a:r>
              <a:rPr lang="nl-NL" dirty="0" err="1"/>
              <a:t>forces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Dimensions</a:t>
            </a:r>
            <a:r>
              <a:rPr lang="nl-NL" dirty="0"/>
              <a:t> are </a:t>
            </a:r>
            <a:r>
              <a:rPr lang="nl-NL" dirty="0" err="1"/>
              <a:t>foregrounded</a:t>
            </a:r>
            <a:r>
              <a:rPr lang="nl-NL" dirty="0"/>
              <a:t> or </a:t>
            </a:r>
            <a:r>
              <a:rPr lang="nl-NL" dirty="0" err="1"/>
              <a:t>downplayed</a:t>
            </a:r>
            <a:r>
              <a:rPr lang="nl-NL" dirty="0"/>
              <a:t> </a:t>
            </a:r>
            <a:r>
              <a:rPr lang="nl-NL" dirty="0" err="1"/>
              <a:t>depending</a:t>
            </a:r>
            <a:r>
              <a:rPr lang="nl-NL" dirty="0"/>
              <a:t> on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valuation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Identity is </a:t>
            </a:r>
            <a:r>
              <a:rPr lang="nl-NL" dirty="0" err="1"/>
              <a:t>narratively</a:t>
            </a:r>
            <a:r>
              <a:rPr lang="nl-NL" dirty="0"/>
              <a:t> </a:t>
            </a:r>
            <a:r>
              <a:rPr lang="nl-NL" dirty="0" err="1"/>
              <a:t>navigating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storyscapes of </a:t>
            </a:r>
            <a:r>
              <a:rPr lang="nl-NL" dirty="0" err="1"/>
              <a:t>our</a:t>
            </a:r>
            <a:r>
              <a:rPr lang="nl-NL" dirty="0"/>
              <a:t> environment</a:t>
            </a:r>
          </a:p>
        </p:txBody>
      </p:sp>
    </p:spTree>
    <p:extLst>
      <p:ext uri="{BB962C8B-B14F-4D97-AF65-F5344CB8AC3E}">
        <p14:creationId xmlns:p14="http://schemas.microsoft.com/office/powerpoint/2010/main" val="16553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67417-8CA7-4D3E-A1C9-D4E5DDAB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Grammars of Identity*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B788A3-48FF-4B48-A4CE-9258726C300C}"/>
              </a:ext>
            </a:extLst>
          </p:cNvPr>
          <p:cNvSpPr txBox="1"/>
          <p:nvPr/>
        </p:nvSpPr>
        <p:spPr>
          <a:xfrm>
            <a:off x="6325299" y="6492875"/>
            <a:ext cx="5735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* Gerd Baumann (2005) </a:t>
            </a:r>
            <a:r>
              <a:rPr lang="nl-NL" sz="1400" i="1" dirty="0"/>
              <a:t>Grammars of Identity / </a:t>
            </a:r>
            <a:r>
              <a:rPr lang="nl-NL" sz="1400" i="1" dirty="0" err="1"/>
              <a:t>Alterity</a:t>
            </a:r>
            <a:r>
              <a:rPr lang="nl-NL" sz="1400" i="1" dirty="0"/>
              <a:t>. </a:t>
            </a:r>
            <a:r>
              <a:rPr lang="nl-NL" sz="1400" dirty="0"/>
              <a:t>New York: </a:t>
            </a:r>
            <a:r>
              <a:rPr lang="nl-NL" sz="1400" dirty="0" err="1"/>
              <a:t>Berghahn</a:t>
            </a:r>
            <a:endParaRPr lang="nl-NL" sz="1400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2A198969-B4B5-476D-9BAE-FB320701DA1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90688"/>
          <a:ext cx="1027485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448">
                  <a:extLst>
                    <a:ext uri="{9D8B030D-6E8A-4147-A177-3AD203B41FA5}">
                      <a16:colId xmlns:a16="http://schemas.microsoft.com/office/drawing/2014/main" val="2927529558"/>
                    </a:ext>
                  </a:extLst>
                </a:gridCol>
                <a:gridCol w="8422404">
                  <a:extLst>
                    <a:ext uri="{9D8B030D-6E8A-4147-A177-3AD203B41FA5}">
                      <a16:colId xmlns:a16="http://schemas.microsoft.com/office/drawing/2014/main" val="2365839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1" dirty="0" err="1">
                          <a:solidFill>
                            <a:schemeClr val="tx1"/>
                          </a:solidFill>
                        </a:rPr>
                        <a:t>Orientalizing</a:t>
                      </a:r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48000">
                          <a:schemeClr val="bg1"/>
                        </a:gs>
                        <a:gs pos="0">
                          <a:srgbClr val="FFC000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48000">
                          <a:schemeClr val="bg1"/>
                        </a:gs>
                        <a:gs pos="0">
                          <a:srgbClr val="FFC000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576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err="1">
                          <a:solidFill>
                            <a:schemeClr val="tx1"/>
                          </a:solidFill>
                        </a:rPr>
                        <a:t>Segmentation</a:t>
                      </a:r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48000">
                          <a:schemeClr val="bg1"/>
                        </a:gs>
                        <a:gs pos="0">
                          <a:srgbClr val="FFC000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48000">
                          <a:schemeClr val="bg1"/>
                        </a:gs>
                        <a:gs pos="0">
                          <a:srgbClr val="FFC000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8936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err="1">
                          <a:solidFill>
                            <a:schemeClr val="tx1"/>
                          </a:solidFill>
                        </a:rPr>
                        <a:t>Encompassment</a:t>
                      </a:r>
                      <a:endParaRPr lang="nl-NL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48000">
                          <a:schemeClr val="bg1"/>
                        </a:gs>
                        <a:gs pos="0">
                          <a:srgbClr val="FFC000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48000">
                          <a:schemeClr val="bg1"/>
                        </a:gs>
                        <a:gs pos="0">
                          <a:srgbClr val="FFC000"/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20465038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1EB3018E-B635-4864-A697-15CED3A6A43A}"/>
              </a:ext>
            </a:extLst>
          </p:cNvPr>
          <p:cNvSpPr txBox="1"/>
          <p:nvPr/>
        </p:nvSpPr>
        <p:spPr>
          <a:xfrm>
            <a:off x="2701255" y="1699077"/>
            <a:ext cx="6971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>
                <a:solidFill>
                  <a:schemeClr val="tx1"/>
                </a:solidFill>
              </a:rPr>
              <a:t>“</a:t>
            </a:r>
            <a:r>
              <a:rPr lang="nl-NL" b="0" dirty="0" err="1">
                <a:solidFill>
                  <a:schemeClr val="tx1"/>
                </a:solidFill>
              </a:rPr>
              <a:t>They</a:t>
            </a:r>
            <a:r>
              <a:rPr lang="nl-NL" b="0" dirty="0">
                <a:solidFill>
                  <a:schemeClr val="tx1"/>
                </a:solidFill>
              </a:rPr>
              <a:t> are </a:t>
            </a:r>
            <a:r>
              <a:rPr lang="nl-NL" b="0" dirty="0" err="1">
                <a:solidFill>
                  <a:schemeClr val="tx1"/>
                </a:solidFill>
              </a:rPr>
              <a:t>always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so</a:t>
            </a:r>
            <a:r>
              <a:rPr lang="nl-NL" b="0" dirty="0">
                <a:solidFill>
                  <a:schemeClr val="tx1"/>
                </a:solidFill>
              </a:rPr>
              <a:t> …”</a:t>
            </a:r>
          </a:p>
          <a:p>
            <a:r>
              <a:rPr lang="nl-NL" b="0" dirty="0">
                <a:solidFill>
                  <a:schemeClr val="tx1"/>
                </a:solidFill>
              </a:rPr>
              <a:t>“Well, </a:t>
            </a:r>
            <a:r>
              <a:rPr lang="nl-NL" b="0" dirty="0" err="1">
                <a:solidFill>
                  <a:schemeClr val="tx1"/>
                </a:solidFill>
              </a:rPr>
              <a:t>you</a:t>
            </a:r>
            <a:r>
              <a:rPr lang="nl-NL" b="0" dirty="0">
                <a:solidFill>
                  <a:schemeClr val="tx1"/>
                </a:solidFill>
              </a:rPr>
              <a:t> Dutch / American / </a:t>
            </a:r>
            <a:r>
              <a:rPr lang="nl-NL" b="0" dirty="0" err="1">
                <a:solidFill>
                  <a:schemeClr val="tx1"/>
                </a:solidFill>
              </a:rPr>
              <a:t>Turkish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people</a:t>
            </a:r>
            <a:r>
              <a:rPr lang="nl-NL" b="0" dirty="0">
                <a:solidFill>
                  <a:schemeClr val="tx1"/>
                </a:solidFill>
              </a:rPr>
              <a:t>…”</a:t>
            </a:r>
          </a:p>
          <a:p>
            <a:r>
              <a:rPr lang="nl-NL" b="0" dirty="0">
                <a:solidFill>
                  <a:schemeClr val="tx1"/>
                </a:solidFill>
              </a:rPr>
              <a:t>“</a:t>
            </a:r>
            <a:r>
              <a:rPr lang="nl-NL" b="0" dirty="0" err="1">
                <a:solidFill>
                  <a:schemeClr val="tx1"/>
                </a:solidFill>
              </a:rPr>
              <a:t>Women</a:t>
            </a:r>
            <a:r>
              <a:rPr lang="nl-NL" b="0" dirty="0">
                <a:solidFill>
                  <a:schemeClr val="tx1"/>
                </a:solidFill>
              </a:rPr>
              <a:t> are </a:t>
            </a:r>
            <a:r>
              <a:rPr lang="nl-NL" b="0" dirty="0" err="1">
                <a:solidFill>
                  <a:schemeClr val="tx1"/>
                </a:solidFill>
              </a:rPr>
              <a:t>just</a:t>
            </a:r>
            <a:r>
              <a:rPr lang="nl-NL" b="0" dirty="0">
                <a:solidFill>
                  <a:schemeClr val="tx1"/>
                </a:solidFill>
              </a:rPr>
              <a:t> more </a:t>
            </a:r>
            <a:r>
              <a:rPr lang="nl-NL" b="0" dirty="0" err="1">
                <a:solidFill>
                  <a:schemeClr val="tx1"/>
                </a:solidFill>
              </a:rPr>
              <a:t>emotional</a:t>
            </a:r>
            <a:r>
              <a:rPr lang="nl-NL" b="0" dirty="0">
                <a:solidFill>
                  <a:schemeClr val="tx1"/>
                </a:solidFill>
              </a:rPr>
              <a:t>”</a:t>
            </a:r>
          </a:p>
          <a:p>
            <a:r>
              <a:rPr lang="nl-NL" b="0" dirty="0">
                <a:solidFill>
                  <a:schemeClr val="tx1"/>
                </a:solidFill>
              </a:rPr>
              <a:t>“But </a:t>
            </a:r>
            <a:r>
              <a:rPr lang="nl-NL" dirty="0"/>
              <a:t>I must say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stronger</a:t>
            </a:r>
            <a:r>
              <a:rPr lang="nl-NL" dirty="0"/>
              <a:t> family </a:t>
            </a:r>
            <a:r>
              <a:rPr lang="nl-NL" dirty="0" err="1"/>
              <a:t>ties</a:t>
            </a:r>
            <a:r>
              <a:rPr lang="nl-NL" b="0" dirty="0">
                <a:solidFill>
                  <a:schemeClr val="tx1"/>
                </a:solidFill>
              </a:rPr>
              <a:t>”</a:t>
            </a:r>
          </a:p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21E2D58-AD3D-433E-944B-D00CECE72655}"/>
              </a:ext>
            </a:extLst>
          </p:cNvPr>
          <p:cNvSpPr txBox="1"/>
          <p:nvPr/>
        </p:nvSpPr>
        <p:spPr>
          <a:xfrm>
            <a:off x="2698894" y="3176405"/>
            <a:ext cx="739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>
                <a:solidFill>
                  <a:schemeClr val="tx1"/>
                </a:solidFill>
              </a:rPr>
              <a:t>“Italianen are different </a:t>
            </a:r>
            <a:r>
              <a:rPr lang="nl-NL" b="0" dirty="0" err="1">
                <a:solidFill>
                  <a:schemeClr val="tx1"/>
                </a:solidFill>
              </a:rPr>
              <a:t>from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us</a:t>
            </a:r>
            <a:r>
              <a:rPr lang="nl-NL" b="0" dirty="0">
                <a:solidFill>
                  <a:schemeClr val="tx1"/>
                </a:solidFill>
              </a:rPr>
              <a:t>, but at </a:t>
            </a:r>
            <a:r>
              <a:rPr lang="nl-NL" dirty="0" err="1"/>
              <a:t>least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b="0" dirty="0" err="1">
                <a:solidFill>
                  <a:schemeClr val="tx1"/>
                </a:solidFill>
              </a:rPr>
              <a:t>Europeans</a:t>
            </a:r>
            <a:r>
              <a:rPr lang="nl-NL" b="0" dirty="0">
                <a:solidFill>
                  <a:schemeClr val="tx1"/>
                </a:solidFill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>
                <a:solidFill>
                  <a:schemeClr val="tx1"/>
                </a:solidFill>
              </a:rPr>
              <a:t>“I </a:t>
            </a:r>
            <a:r>
              <a:rPr lang="nl-NL" dirty="0" err="1"/>
              <a:t>don’t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color</a:t>
            </a:r>
            <a:r>
              <a:rPr lang="nl-NL" dirty="0"/>
              <a:t> or gender. I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a fellow human</a:t>
            </a:r>
            <a:r>
              <a:rPr lang="nl-NL" b="0" dirty="0">
                <a:solidFill>
                  <a:schemeClr val="tx1"/>
                </a:solidFill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>
                <a:solidFill>
                  <a:schemeClr val="tx1"/>
                </a:solidFill>
              </a:rPr>
              <a:t>“I feel closer </a:t>
            </a:r>
            <a:r>
              <a:rPr lang="nl-NL" b="0" dirty="0" err="1">
                <a:solidFill>
                  <a:schemeClr val="tx1"/>
                </a:solidFill>
              </a:rPr>
              <a:t>to</a:t>
            </a:r>
            <a:r>
              <a:rPr lang="nl-NL" b="0" dirty="0">
                <a:solidFill>
                  <a:schemeClr val="tx1"/>
                </a:solidFill>
              </a:rPr>
              <a:t> Christians </a:t>
            </a:r>
            <a:r>
              <a:rPr lang="nl-NL" b="0" dirty="0" err="1">
                <a:solidFill>
                  <a:schemeClr val="tx1"/>
                </a:solidFill>
              </a:rPr>
              <a:t>from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Africa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than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to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Muslims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from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my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own</a:t>
            </a:r>
            <a:r>
              <a:rPr lang="nl-NL" b="0" dirty="0">
                <a:solidFill>
                  <a:schemeClr val="tx1"/>
                </a:solidFill>
              </a:rPr>
              <a:t> country”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0" dirty="0">
                <a:solidFill>
                  <a:schemeClr val="tx1"/>
                </a:solidFill>
              </a:rPr>
              <a:t>“</a:t>
            </a:r>
            <a:r>
              <a:rPr lang="nl-NL" b="0" dirty="0" err="1">
                <a:solidFill>
                  <a:schemeClr val="tx1"/>
                </a:solidFill>
              </a:rPr>
              <a:t>Homosexuality</a:t>
            </a:r>
            <a:r>
              <a:rPr lang="nl-NL" b="0" dirty="0">
                <a:solidFill>
                  <a:schemeClr val="tx1"/>
                </a:solidFill>
              </a:rPr>
              <a:t> is western </a:t>
            </a:r>
            <a:r>
              <a:rPr lang="nl-NL" b="0" dirty="0" err="1">
                <a:solidFill>
                  <a:schemeClr val="tx1"/>
                </a:solidFill>
              </a:rPr>
              <a:t>decadence</a:t>
            </a:r>
            <a:r>
              <a:rPr lang="nl-NL" b="0" dirty="0">
                <a:solidFill>
                  <a:schemeClr val="tx1"/>
                </a:solidFill>
              </a:rPr>
              <a:t> and a </a:t>
            </a:r>
            <a:r>
              <a:rPr lang="nl-NL" b="0" dirty="0" err="1">
                <a:solidFill>
                  <a:schemeClr val="tx1"/>
                </a:solidFill>
              </a:rPr>
              <a:t>threat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to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our</a:t>
            </a:r>
            <a:r>
              <a:rPr lang="nl-NL" b="0" dirty="0">
                <a:solidFill>
                  <a:schemeClr val="tx1"/>
                </a:solidFill>
              </a:rPr>
              <a:t> family </a:t>
            </a:r>
            <a:r>
              <a:rPr lang="nl-NL" b="0" dirty="0" err="1">
                <a:solidFill>
                  <a:schemeClr val="tx1"/>
                </a:solidFill>
              </a:rPr>
              <a:t>values</a:t>
            </a:r>
            <a:r>
              <a:rPr lang="nl-NL" b="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9AB03C4-CAB7-4F04-91FD-BBD1F661FDC2}"/>
              </a:ext>
            </a:extLst>
          </p:cNvPr>
          <p:cNvSpPr txBox="1"/>
          <p:nvPr/>
        </p:nvSpPr>
        <p:spPr>
          <a:xfrm>
            <a:off x="2698894" y="4625490"/>
            <a:ext cx="84141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dirty="0">
                <a:solidFill>
                  <a:schemeClr val="tx1"/>
                </a:solidFill>
              </a:rPr>
              <a:t>“As long as we </a:t>
            </a:r>
            <a:r>
              <a:rPr lang="nl-NL" b="0" dirty="0" err="1">
                <a:solidFill>
                  <a:schemeClr val="tx1"/>
                </a:solidFill>
              </a:rPr>
              <a:t>all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comply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with</a:t>
            </a:r>
            <a:r>
              <a:rPr lang="nl-NL" b="0" dirty="0">
                <a:solidFill>
                  <a:schemeClr val="tx1"/>
                </a:solidFill>
              </a:rPr>
              <a:t> European </a:t>
            </a:r>
            <a:r>
              <a:rPr lang="nl-NL" b="0" dirty="0" err="1">
                <a:solidFill>
                  <a:schemeClr val="tx1"/>
                </a:solidFill>
              </a:rPr>
              <a:t>values</a:t>
            </a:r>
            <a:r>
              <a:rPr lang="nl-NL" b="0" dirty="0">
                <a:solidFill>
                  <a:schemeClr val="tx1"/>
                </a:solidFill>
              </a:rPr>
              <a:t> and </a:t>
            </a:r>
            <a:r>
              <a:rPr lang="nl-NL" b="0" dirty="0" err="1">
                <a:solidFill>
                  <a:schemeClr val="tx1"/>
                </a:solidFill>
              </a:rPr>
              <a:t>universal</a:t>
            </a:r>
            <a:r>
              <a:rPr lang="nl-NL" b="0" dirty="0">
                <a:solidFill>
                  <a:schemeClr val="tx1"/>
                </a:solidFill>
              </a:rPr>
              <a:t> human rights, …”</a:t>
            </a:r>
          </a:p>
          <a:p>
            <a:r>
              <a:rPr lang="nl-NL" b="0" dirty="0">
                <a:solidFill>
                  <a:schemeClr val="tx1"/>
                </a:solidFill>
              </a:rPr>
              <a:t>“</a:t>
            </a:r>
            <a:r>
              <a:rPr lang="nl-NL" b="0" dirty="0" err="1">
                <a:solidFill>
                  <a:schemeClr val="tx1"/>
                </a:solidFill>
              </a:rPr>
              <a:t>You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can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hardly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notice</a:t>
            </a:r>
            <a:r>
              <a:rPr lang="nl-NL" b="0" dirty="0">
                <a:solidFill>
                  <a:schemeClr val="tx1"/>
                </a:solidFill>
              </a:rPr>
              <a:t> he is a transgender”</a:t>
            </a:r>
          </a:p>
          <a:p>
            <a:r>
              <a:rPr lang="nl-NL" b="0" dirty="0">
                <a:solidFill>
                  <a:schemeClr val="tx1"/>
                </a:solidFill>
              </a:rPr>
              <a:t>“</a:t>
            </a:r>
            <a:r>
              <a:rPr lang="nl-NL" b="0" dirty="0" err="1">
                <a:solidFill>
                  <a:schemeClr val="tx1"/>
                </a:solidFill>
              </a:rPr>
              <a:t>You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can’t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expect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us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to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adapt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the</a:t>
            </a:r>
            <a:r>
              <a:rPr lang="nl-NL" b="0" dirty="0">
                <a:solidFill>
                  <a:schemeClr val="tx1"/>
                </a:solidFill>
              </a:rPr>
              <a:t> building </a:t>
            </a:r>
            <a:r>
              <a:rPr lang="nl-NL" b="0" dirty="0" err="1">
                <a:solidFill>
                  <a:schemeClr val="tx1"/>
                </a:solidFill>
              </a:rPr>
              <a:t>to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every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handicapped</a:t>
            </a:r>
            <a:r>
              <a:rPr lang="nl-NL" b="0" dirty="0">
                <a:solidFill>
                  <a:schemeClr val="tx1"/>
                </a:solidFill>
              </a:rPr>
              <a:t> person”</a:t>
            </a:r>
          </a:p>
          <a:p>
            <a:r>
              <a:rPr lang="nl-NL" b="0" dirty="0">
                <a:solidFill>
                  <a:schemeClr val="tx1"/>
                </a:solidFill>
              </a:rPr>
              <a:t>“</a:t>
            </a:r>
            <a:r>
              <a:rPr lang="nl-NL" b="0" dirty="0" err="1">
                <a:solidFill>
                  <a:schemeClr val="tx1"/>
                </a:solidFill>
              </a:rPr>
              <a:t>Women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can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be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successful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academics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b="0" dirty="0" err="1">
                <a:solidFill>
                  <a:schemeClr val="tx1"/>
                </a:solidFill>
              </a:rPr>
              <a:t>if</a:t>
            </a:r>
            <a:r>
              <a:rPr lang="nl-NL" b="0" dirty="0">
                <a:solidFill>
                  <a:schemeClr val="tx1"/>
                </a:solidFill>
              </a:rPr>
              <a:t> </a:t>
            </a:r>
            <a:r>
              <a:rPr lang="nl-NL" dirty="0" err="1"/>
              <a:t>they</a:t>
            </a:r>
            <a:r>
              <a:rPr lang="nl-NL" dirty="0"/>
              <a:t> are </a:t>
            </a:r>
            <a:r>
              <a:rPr lang="nl-NL" dirty="0" err="1"/>
              <a:t>willing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as hard as </a:t>
            </a:r>
            <a:r>
              <a:rPr lang="nl-NL" dirty="0" err="1"/>
              <a:t>us</a:t>
            </a:r>
            <a:r>
              <a:rPr lang="nl-NL" dirty="0"/>
              <a:t> men</a:t>
            </a:r>
            <a:r>
              <a:rPr lang="nl-NL" b="0" dirty="0">
                <a:solidFill>
                  <a:schemeClr val="tx1"/>
                </a:solidFill>
              </a:rPr>
              <a:t>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96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802</Words>
  <Application>Microsoft Office PowerPoint</Application>
  <PresentationFormat>Widescreen</PresentationFormat>
  <Paragraphs>123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Diversity and Inclusion Key conceps and fundamental debates</vt:lpstr>
      <vt:lpstr>PowerPoint Presentation</vt:lpstr>
      <vt:lpstr>How can we have   a meaningful conversation  about diversity and   develop practical policies?</vt:lpstr>
      <vt:lpstr>What is diversity anyway?</vt:lpstr>
      <vt:lpstr>Diversity and differences</vt:lpstr>
      <vt:lpstr>Handicap, disability, or diversity</vt:lpstr>
      <vt:lpstr>PowerPoint Presentation</vt:lpstr>
      <vt:lpstr>Identity</vt:lpstr>
      <vt:lpstr>Grammars of Identity*</vt:lpstr>
      <vt:lpstr>Valuing differences</vt:lpstr>
      <vt:lpstr>Key concepts (1)</vt:lpstr>
      <vt:lpstr>Key concepts (2)</vt:lpstr>
      <vt:lpstr>(dis)advantages</vt:lpstr>
      <vt:lpstr>Differentiation and Discrimination</vt:lpstr>
      <vt:lpstr>Class, identity, woke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Inclusion Key conceps and fundamental debates</dc:title>
  <dc:creator>Ruard Ganzevoort</dc:creator>
  <cp:lastModifiedBy>Ganzevoort, R.R.</cp:lastModifiedBy>
  <cp:revision>11</cp:revision>
  <dcterms:created xsi:type="dcterms:W3CDTF">2022-03-29T12:30:27Z</dcterms:created>
  <dcterms:modified xsi:type="dcterms:W3CDTF">2022-03-30T15:02:59Z</dcterms:modified>
</cp:coreProperties>
</file>